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8" r:id="rId3"/>
    <p:sldId id="260" r:id="rId4"/>
    <p:sldId id="278" r:id="rId5"/>
    <p:sldId id="259" r:id="rId6"/>
    <p:sldId id="274" r:id="rId7"/>
    <p:sldId id="277" r:id="rId8"/>
    <p:sldId id="262" r:id="rId9"/>
    <p:sldId id="279" r:id="rId10"/>
    <p:sldId id="265" r:id="rId11"/>
    <p:sldId id="275" r:id="rId12"/>
    <p:sldId id="263" r:id="rId13"/>
    <p:sldId id="264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80" r:id="rId23"/>
    <p:sldId id="281" r:id="rId24"/>
    <p:sldId id="282" r:id="rId25"/>
    <p:sldId id="276" r:id="rId2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705" autoAdjust="0"/>
  </p:normalViewPr>
  <p:slideViewPr>
    <p:cSldViewPr>
      <p:cViewPr varScale="1">
        <p:scale>
          <a:sx n="83" d="100"/>
          <a:sy n="83" d="100"/>
        </p:scale>
        <p:origin x="-99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F150-FB1F-4D44-9065-854B011F0E02}" type="datetimeFigureOut">
              <a:rPr lang="pl-PL" smtClean="0"/>
              <a:t>2016-07-10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B54C-6F5E-435A-9C3C-B9892981C23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695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F150-FB1F-4D44-9065-854B011F0E02}" type="datetimeFigureOut">
              <a:rPr lang="pl-PL" smtClean="0"/>
              <a:t>2016-07-10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B54C-6F5E-435A-9C3C-B9892981C23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63951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F150-FB1F-4D44-9065-854B011F0E02}" type="datetimeFigureOut">
              <a:rPr lang="pl-PL" smtClean="0"/>
              <a:t>2016-07-10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B54C-6F5E-435A-9C3C-B9892981C23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7717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F150-FB1F-4D44-9065-854B011F0E02}" type="datetimeFigureOut">
              <a:rPr lang="pl-PL" smtClean="0"/>
              <a:t>2016-07-10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B54C-6F5E-435A-9C3C-B9892981C23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2805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F150-FB1F-4D44-9065-854B011F0E02}" type="datetimeFigureOut">
              <a:rPr lang="pl-PL" smtClean="0"/>
              <a:t>2016-07-10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B54C-6F5E-435A-9C3C-B9892981C23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8881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F150-FB1F-4D44-9065-854B011F0E02}" type="datetimeFigureOut">
              <a:rPr lang="pl-PL" smtClean="0"/>
              <a:t>2016-07-10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B54C-6F5E-435A-9C3C-B9892981C23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14026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F150-FB1F-4D44-9065-854B011F0E02}" type="datetimeFigureOut">
              <a:rPr lang="pl-PL" smtClean="0"/>
              <a:t>2016-07-10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B54C-6F5E-435A-9C3C-B9892981C23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2404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F150-FB1F-4D44-9065-854B011F0E02}" type="datetimeFigureOut">
              <a:rPr lang="pl-PL" smtClean="0"/>
              <a:t>2016-07-10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B54C-6F5E-435A-9C3C-B9892981C23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1367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F150-FB1F-4D44-9065-854B011F0E02}" type="datetimeFigureOut">
              <a:rPr lang="pl-PL" smtClean="0"/>
              <a:t>2016-07-10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B54C-6F5E-435A-9C3C-B9892981C23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0953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F150-FB1F-4D44-9065-854B011F0E02}" type="datetimeFigureOut">
              <a:rPr lang="pl-PL" smtClean="0"/>
              <a:t>2016-07-10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B54C-6F5E-435A-9C3C-B9892981C23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43260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F150-FB1F-4D44-9065-854B011F0E02}" type="datetimeFigureOut">
              <a:rPr lang="pl-PL" smtClean="0"/>
              <a:t>2016-07-10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B54C-6F5E-435A-9C3C-B9892981C23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55490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9F150-FB1F-4D44-9065-854B011F0E02}" type="datetimeFigureOut">
              <a:rPr lang="pl-PL" smtClean="0"/>
              <a:t>2016-07-10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FB54C-6F5E-435A-9C3C-B9892981C23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5254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17581" y="908720"/>
            <a:ext cx="7175351" cy="4320480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pl-PL" sz="6000" b="1" dirty="0" smtClean="0"/>
              <a:t>Krajowy Fundusz</a:t>
            </a:r>
            <a:br>
              <a:rPr lang="pl-PL" sz="6000" b="1" dirty="0" smtClean="0"/>
            </a:br>
            <a:r>
              <a:rPr lang="pl-PL" sz="6000" b="1" dirty="0" smtClean="0"/>
              <a:t>Szkoleniowy</a:t>
            </a:r>
            <a:br>
              <a:rPr lang="pl-PL" sz="6000" b="1" dirty="0" smtClean="0"/>
            </a:br>
            <a:r>
              <a:rPr lang="pl-PL" sz="6000" b="1" dirty="0" smtClean="0"/>
              <a:t>2016</a:t>
            </a:r>
            <a:endParaRPr lang="pl-PL" sz="6000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5229094"/>
            <a:ext cx="1944216" cy="832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484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17581" y="908720"/>
            <a:ext cx="7175351" cy="4752214"/>
          </a:xfrm>
        </p:spPr>
        <p:txBody>
          <a:bodyPr>
            <a:normAutofit fontScale="90000"/>
          </a:bodyPr>
          <a:lstStyle/>
          <a:p>
            <a:pPr algn="l"/>
            <a:r>
              <a:rPr lang="pl-PL" sz="2400" b="1" dirty="0" smtClean="0"/>
              <a:t>Pracodawca </a:t>
            </a:r>
            <a:r>
              <a:rPr lang="pl-PL" sz="2400" b="1" dirty="0"/>
              <a:t>może otrzymać środki KFS na sfinansowanie</a:t>
            </a:r>
            <a:r>
              <a:rPr lang="pl-PL" sz="2400" b="1" dirty="0" smtClean="0"/>
              <a:t>:</a:t>
            </a:r>
            <a:r>
              <a:rPr lang="pl-PL" sz="2400" u="sng" dirty="0" smtClean="0"/>
              <a:t/>
            </a:r>
            <a:br>
              <a:rPr lang="pl-PL" sz="2400" u="sng" dirty="0" smtClean="0"/>
            </a:br>
            <a:r>
              <a:rPr lang="pl-PL" sz="2400" dirty="0"/>
              <a:t/>
            </a:r>
            <a:br>
              <a:rPr lang="pl-PL" sz="2400" dirty="0"/>
            </a:br>
            <a:r>
              <a:rPr lang="pl-PL" sz="2400" dirty="0"/>
              <a:t>- 80% kosztów kształcenia ustawicznego, nie więcej niż do wysokości 300% przeciętnego wynagrodzenia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w </a:t>
            </a:r>
            <a:r>
              <a:rPr lang="pl-PL" sz="2400" dirty="0"/>
              <a:t>danym roku na jednego uczestnika</a:t>
            </a:r>
            <a:r>
              <a:rPr lang="pl-PL" sz="2400" dirty="0" smtClean="0"/>
              <a:t>,</a:t>
            </a:r>
            <a:br>
              <a:rPr lang="pl-PL" sz="2400" dirty="0" smtClean="0"/>
            </a:br>
            <a:r>
              <a:rPr lang="pl-PL" sz="2400" dirty="0"/>
              <a:t/>
            </a:r>
            <a:br>
              <a:rPr lang="pl-PL" sz="2400" dirty="0"/>
            </a:br>
            <a:r>
              <a:rPr lang="pl-PL" sz="2400" dirty="0"/>
              <a:t>- 100% kosztów kształcenia ustawicznego – w przypadku mikroprzedsiębiorcy (do 10 osób zatrudnionych), nie więcej niż do wysokości 300% </a:t>
            </a:r>
            <a:r>
              <a:rPr lang="pl-PL" sz="2400" dirty="0" smtClean="0"/>
              <a:t>przeciętnego </a:t>
            </a:r>
            <a:r>
              <a:rPr lang="pl-PL" sz="2400" dirty="0"/>
              <a:t>wynagrodzenia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w </a:t>
            </a:r>
            <a:r>
              <a:rPr lang="pl-PL" sz="2400" dirty="0"/>
              <a:t>danym roku na jednego uczestnika.</a:t>
            </a:r>
            <a:br>
              <a:rPr lang="pl-PL" sz="2400" dirty="0"/>
            </a:br>
            <a:r>
              <a:rPr lang="pl-PL" sz="2400" dirty="0" smtClean="0"/>
              <a:t/>
            </a:r>
            <a:br>
              <a:rPr lang="pl-PL" sz="2400" dirty="0" smtClean="0"/>
            </a:br>
            <a:endParaRPr lang="pl-PL" sz="2400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5373216"/>
            <a:ext cx="6368752" cy="265584"/>
          </a:xfrm>
        </p:spPr>
        <p:txBody>
          <a:bodyPr>
            <a:normAutofit fontScale="40000" lnSpcReduction="20000"/>
          </a:bodyPr>
          <a:lstStyle/>
          <a:p>
            <a:endParaRPr lang="pl-P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5660934"/>
            <a:ext cx="1872208" cy="80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914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17581" y="908720"/>
            <a:ext cx="7175351" cy="4752214"/>
          </a:xfrm>
        </p:spPr>
        <p:txBody>
          <a:bodyPr>
            <a:normAutofit/>
          </a:bodyPr>
          <a:lstStyle/>
          <a:p>
            <a:r>
              <a:rPr lang="pl-PL" sz="2400" dirty="0" smtClean="0"/>
              <a:t>W miesiącu styczniu 2016 roku 300% przeciętnego wynagrodzenia wynosiło </a:t>
            </a:r>
            <a:br>
              <a:rPr lang="pl-PL" sz="2400" dirty="0" smtClean="0"/>
            </a:br>
            <a:r>
              <a:rPr lang="pl-PL" sz="2400" b="1" dirty="0" smtClean="0"/>
              <a:t>11 686,00 zł</a:t>
            </a:r>
            <a:r>
              <a:rPr lang="pl-PL" sz="2400" dirty="0" smtClean="0"/>
              <a:t>.</a:t>
            </a:r>
            <a:br>
              <a:rPr lang="pl-PL" sz="2400" dirty="0" smtClean="0"/>
            </a:br>
            <a:endParaRPr lang="pl-PL" sz="2400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5373216"/>
            <a:ext cx="6368752" cy="265584"/>
          </a:xfrm>
        </p:spPr>
        <p:txBody>
          <a:bodyPr>
            <a:normAutofit fontScale="40000" lnSpcReduction="20000"/>
          </a:bodyPr>
          <a:lstStyle/>
          <a:p>
            <a:endParaRPr lang="pl-P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5660934"/>
            <a:ext cx="1872208" cy="80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2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17581" y="908720"/>
            <a:ext cx="7175351" cy="4752214"/>
          </a:xfrm>
        </p:spPr>
        <p:txBody>
          <a:bodyPr>
            <a:normAutofit/>
          </a:bodyPr>
          <a:lstStyle/>
          <a:p>
            <a:pPr algn="l"/>
            <a:r>
              <a:rPr lang="pl-PL" sz="2000" b="1" dirty="0" smtClean="0"/>
              <a:t>Powiatowe, wojewódzkie urzędy pracy lub minister właściwy do spraw pracy  może </a:t>
            </a:r>
            <a:r>
              <a:rPr lang="pl-PL" sz="2000" b="1" dirty="0"/>
              <a:t>przeznaczyć ś</a:t>
            </a:r>
            <a:r>
              <a:rPr lang="pl-PL" sz="2000" b="1" dirty="0" smtClean="0"/>
              <a:t>rodki KFS na:</a:t>
            </a:r>
            <a:br>
              <a:rPr lang="pl-PL" sz="2000" b="1" dirty="0" smtClean="0"/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 smtClean="0"/>
              <a:t>1) określenie zapotrzebowania na zawody na rynku pracy,</a:t>
            </a:r>
            <a:br>
              <a:rPr lang="pl-PL" sz="2000" dirty="0" smtClean="0"/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 smtClean="0"/>
              <a:t>2) badanie efektywności wsparcia udzielonego ze </a:t>
            </a:r>
            <a:r>
              <a:rPr lang="pl-PL" sz="2000" dirty="0"/>
              <a:t>ś</a:t>
            </a:r>
            <a:r>
              <a:rPr lang="pl-PL" sz="2000" dirty="0" smtClean="0"/>
              <a:t>rodków KFS,</a:t>
            </a: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3) promocję KFS,</a:t>
            </a: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4) konsultacje i poradnictwo dla pracodawców w zakresie </a:t>
            </a:r>
            <a:br>
              <a:rPr lang="pl-PL" sz="2000" dirty="0" smtClean="0"/>
            </a:br>
            <a:r>
              <a:rPr lang="pl-PL" sz="2000" dirty="0" smtClean="0"/>
              <a:t>     korzystania z KFS.</a:t>
            </a:r>
            <a:r>
              <a:rPr lang="pl-PL" sz="2000" dirty="0"/>
              <a:t/>
            </a:r>
            <a:br>
              <a:rPr lang="pl-PL" sz="2000" dirty="0"/>
            </a:br>
            <a:r>
              <a:rPr lang="pl-PL" sz="2400" dirty="0"/>
              <a:t/>
            </a:r>
            <a:br>
              <a:rPr lang="pl-PL" sz="2400" dirty="0"/>
            </a:br>
            <a:r>
              <a:rPr lang="pl-PL" sz="2400" dirty="0" smtClean="0"/>
              <a:t/>
            </a:r>
            <a:br>
              <a:rPr lang="pl-PL" sz="2400" dirty="0" smtClean="0"/>
            </a:br>
            <a:endParaRPr lang="pl-PL" sz="2400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5373216"/>
            <a:ext cx="6368752" cy="265584"/>
          </a:xfrm>
        </p:spPr>
        <p:txBody>
          <a:bodyPr>
            <a:normAutofit fontScale="40000" lnSpcReduction="20000"/>
          </a:bodyPr>
          <a:lstStyle/>
          <a:p>
            <a:endParaRPr lang="pl-P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5660934"/>
            <a:ext cx="1872208" cy="80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971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17581" y="908720"/>
            <a:ext cx="7175351" cy="4752214"/>
          </a:xfrm>
        </p:spPr>
        <p:txBody>
          <a:bodyPr>
            <a:normAutofit fontScale="90000"/>
          </a:bodyPr>
          <a:lstStyle/>
          <a:p>
            <a:pPr algn="l"/>
            <a:r>
              <a:rPr lang="pl-PL" sz="2700" dirty="0"/>
              <a:t>Pracodawca składa wniosek o przyznanie środków z KFS do powiatowego urzędu pracy właściwego we względu na siedzibę pracodawcy albo miejsce prowadzenia działalności</a:t>
            </a:r>
            <a:r>
              <a:rPr lang="pl-PL" sz="2700" dirty="0" smtClean="0"/>
              <a:t>.</a:t>
            </a:r>
            <a:br>
              <a:rPr lang="pl-PL" sz="2700" dirty="0" smtClean="0"/>
            </a:br>
            <a:r>
              <a:rPr lang="pl-PL" sz="2700" dirty="0"/>
              <a:t/>
            </a:r>
            <a:br>
              <a:rPr lang="pl-PL" sz="2700" dirty="0"/>
            </a:br>
            <a:r>
              <a:rPr lang="pl-PL" sz="2700" dirty="0"/>
              <a:t>Wnioski są rozpatrywane w kolejności zgłoszeń do wyczerpania limitu środków, jakim dysponuje powiatowy urząd pracy. </a:t>
            </a:r>
            <a:r>
              <a:rPr lang="pl-PL" sz="2700" dirty="0" smtClean="0"/>
              <a:t/>
            </a:r>
            <a:br>
              <a:rPr lang="pl-PL" sz="2700" dirty="0" smtClean="0"/>
            </a:br>
            <a:r>
              <a:rPr lang="pl-PL" sz="2700" dirty="0"/>
              <a:t/>
            </a:r>
            <a:br>
              <a:rPr lang="pl-PL" sz="2700" dirty="0"/>
            </a:br>
            <a:r>
              <a:rPr lang="pl-PL" sz="2700" dirty="0" smtClean="0"/>
              <a:t>W </a:t>
            </a:r>
            <a:r>
              <a:rPr lang="pl-PL" sz="2700" dirty="0"/>
              <a:t>przypadku pozytywnego rozpatrzenia wniosku starosta (urząd pracy w imieniu starosty) zawiera z pracodawcą umowę o finansowanie kształcenia ustawicznego pracowników i/lub pracodawcy.</a:t>
            </a:r>
            <a:br>
              <a:rPr lang="pl-PL" sz="2700" dirty="0"/>
            </a:br>
            <a:r>
              <a:rPr lang="pl-PL" sz="2400" dirty="0" smtClean="0"/>
              <a:t/>
            </a:r>
            <a:br>
              <a:rPr lang="pl-PL" sz="2400" dirty="0" smtClean="0"/>
            </a:br>
            <a:endParaRPr lang="pl-PL" sz="2400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5373216"/>
            <a:ext cx="6368752" cy="265584"/>
          </a:xfrm>
        </p:spPr>
        <p:txBody>
          <a:bodyPr>
            <a:normAutofit fontScale="40000" lnSpcReduction="20000"/>
          </a:bodyPr>
          <a:lstStyle/>
          <a:p>
            <a:endParaRPr lang="pl-P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5660934"/>
            <a:ext cx="1872208" cy="80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90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17581" y="908720"/>
            <a:ext cx="7175351" cy="4752214"/>
          </a:xfrm>
        </p:spPr>
        <p:txBody>
          <a:bodyPr>
            <a:normAutofit/>
          </a:bodyPr>
          <a:lstStyle/>
          <a:p>
            <a:pPr algn="l"/>
            <a:r>
              <a:rPr lang="pl-PL" sz="2700" dirty="0" smtClean="0"/>
              <a:t>Pracodawca zawiera z pracownikiem, któremu zostaną sfinansowane koszty kształcenia ustawicznego, umowę określającą prawa i obowiązki stron.</a:t>
            </a:r>
            <a:r>
              <a:rPr lang="pl-PL" sz="2400" dirty="0" smtClean="0"/>
              <a:t/>
            </a:r>
            <a:br>
              <a:rPr lang="pl-PL" sz="2400" dirty="0" smtClean="0"/>
            </a:br>
            <a:endParaRPr lang="pl-PL" sz="2400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5373216"/>
            <a:ext cx="6368752" cy="265584"/>
          </a:xfrm>
        </p:spPr>
        <p:txBody>
          <a:bodyPr>
            <a:normAutofit fontScale="40000" lnSpcReduction="20000"/>
          </a:bodyPr>
          <a:lstStyle/>
          <a:p>
            <a:endParaRPr lang="pl-P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5660934"/>
            <a:ext cx="1872208" cy="80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01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17581" y="908720"/>
            <a:ext cx="7175351" cy="4752214"/>
          </a:xfrm>
        </p:spPr>
        <p:txBody>
          <a:bodyPr>
            <a:normAutofit/>
          </a:bodyPr>
          <a:lstStyle/>
          <a:p>
            <a:pPr algn="l"/>
            <a:r>
              <a:rPr lang="pl-PL" sz="2700" dirty="0" smtClean="0"/>
              <a:t>Pracownik, który nie ukończył kształcenia ustawicznego finansowanego ze środków KFS z powodu rozwiązania przez niego umowy o pracę lub rozwiązania z nim umowy o pracę na podstawie art. 52 Kodeksu pracy, jest obowiązany do zwrotu pracodawcy poniesionych kosztów, na zasadach określonych w umowie z pracodawcą.</a:t>
            </a:r>
            <a:r>
              <a:rPr lang="pl-PL" sz="2400" dirty="0" smtClean="0"/>
              <a:t/>
            </a:r>
            <a:br>
              <a:rPr lang="pl-PL" sz="2400" dirty="0" smtClean="0"/>
            </a:br>
            <a:endParaRPr lang="pl-PL" sz="2400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5373216"/>
            <a:ext cx="6368752" cy="265584"/>
          </a:xfrm>
        </p:spPr>
        <p:txBody>
          <a:bodyPr>
            <a:normAutofit fontScale="40000" lnSpcReduction="20000"/>
          </a:bodyPr>
          <a:lstStyle/>
          <a:p>
            <a:endParaRPr lang="pl-P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5660934"/>
            <a:ext cx="1872208" cy="80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450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17581" y="908720"/>
            <a:ext cx="7175351" cy="4752214"/>
          </a:xfrm>
        </p:spPr>
        <p:txBody>
          <a:bodyPr>
            <a:normAutofit/>
          </a:bodyPr>
          <a:lstStyle/>
          <a:p>
            <a:pPr algn="l"/>
            <a:r>
              <a:rPr lang="pl-PL" sz="2800" b="1" dirty="0"/>
              <a:t>Minister Rodziny, Pracy i Polityki Społecznej </a:t>
            </a:r>
            <a:r>
              <a:rPr lang="pl-PL" sz="2800" dirty="0"/>
              <a:t>w porozumieniu z Radą Rynku Pracy </a:t>
            </a:r>
            <a:r>
              <a:rPr lang="pl-PL" sz="2800" dirty="0" smtClean="0"/>
              <a:t>ustala:</a:t>
            </a:r>
            <a:br>
              <a:rPr lang="pl-PL" sz="2800" dirty="0" smtClean="0"/>
            </a:br>
            <a:r>
              <a:rPr lang="pl-PL" sz="2800" dirty="0" smtClean="0"/>
              <a:t>- priorytety </a:t>
            </a:r>
            <a:r>
              <a:rPr lang="pl-PL" sz="2800" dirty="0"/>
              <a:t>wydatkowania </a:t>
            </a:r>
            <a:r>
              <a:rPr lang="pl-PL" sz="2800" dirty="0" smtClean="0"/>
              <a:t>KFS</a:t>
            </a:r>
            <a:br>
              <a:rPr lang="pl-PL" sz="2800" dirty="0" smtClean="0"/>
            </a:br>
            <a:r>
              <a:rPr lang="pl-PL" sz="2800" dirty="0" smtClean="0"/>
              <a:t>- plan </a:t>
            </a:r>
            <a:r>
              <a:rPr lang="pl-PL" sz="2800" dirty="0"/>
              <a:t>podziału na województwa 80% środków KFS. </a:t>
            </a: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/>
              <a:t/>
            </a:r>
            <a:br>
              <a:rPr lang="pl-PL" sz="2800" dirty="0"/>
            </a:br>
            <a:r>
              <a:rPr lang="pl-PL" sz="2800" b="1" dirty="0" smtClean="0"/>
              <a:t>Rada </a:t>
            </a:r>
            <a:r>
              <a:rPr lang="pl-PL" sz="2800" b="1" dirty="0"/>
              <a:t>Rynku Pracy </a:t>
            </a:r>
            <a:r>
              <a:rPr lang="pl-PL" sz="2800" dirty="0"/>
              <a:t>decyduje o priorytetach wydatkowania 20% rezerwy KFS.</a:t>
            </a:r>
            <a:endParaRPr lang="pl-PL" sz="2400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5373216"/>
            <a:ext cx="6368752" cy="265584"/>
          </a:xfrm>
        </p:spPr>
        <p:txBody>
          <a:bodyPr>
            <a:normAutofit fontScale="40000" lnSpcReduction="20000"/>
          </a:bodyPr>
          <a:lstStyle/>
          <a:p>
            <a:endParaRPr lang="pl-P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5660934"/>
            <a:ext cx="1872208" cy="80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726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17581" y="908720"/>
            <a:ext cx="7175351" cy="4752214"/>
          </a:xfrm>
        </p:spPr>
        <p:txBody>
          <a:bodyPr>
            <a:normAutofit/>
          </a:bodyPr>
          <a:lstStyle/>
          <a:p>
            <a:pPr algn="l"/>
            <a:r>
              <a:rPr lang="pl-PL" sz="2800" dirty="0"/>
              <a:t>Minister właściwy do spraw pracy przyjął następujące priorytety wydatkowania puli 80% tj. kwoty </a:t>
            </a:r>
            <a:r>
              <a:rPr lang="pl-PL" sz="2800" b="1" dirty="0"/>
              <a:t>150 814 tys. zł </a:t>
            </a:r>
            <a:r>
              <a:rPr lang="pl-PL" sz="2800" dirty="0"/>
              <a:t>środków KFS</a:t>
            </a:r>
            <a:r>
              <a:rPr lang="pl-PL" sz="2800" dirty="0" smtClean="0"/>
              <a:t>:</a:t>
            </a:r>
            <a:br>
              <a:rPr lang="pl-PL" sz="2800" dirty="0" smtClean="0"/>
            </a:br>
            <a:r>
              <a:rPr lang="pl-PL" sz="2800" dirty="0"/>
              <a:t/>
            </a:r>
            <a:br>
              <a:rPr lang="pl-PL" sz="2800" dirty="0"/>
            </a:br>
            <a:r>
              <a:rPr lang="pl-PL" sz="2800" dirty="0"/>
              <a:t>a)    wsparcie zawodowego kształcenia ustawicznego, tj. pozostającego w bezpośrednim związku z branżą lub zawodem, mającego na celu uzyskanie lub uaktualnienie kompetencji do celów zawodowych,</a:t>
            </a:r>
            <a:br>
              <a:rPr lang="pl-PL" sz="2800" dirty="0"/>
            </a:br>
            <a:endParaRPr lang="pl-PL" sz="2400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5373216"/>
            <a:ext cx="6368752" cy="265584"/>
          </a:xfrm>
        </p:spPr>
        <p:txBody>
          <a:bodyPr>
            <a:normAutofit fontScale="40000" lnSpcReduction="20000"/>
          </a:bodyPr>
          <a:lstStyle/>
          <a:p>
            <a:endParaRPr lang="pl-P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5660934"/>
            <a:ext cx="1872208" cy="80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24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17581" y="908720"/>
            <a:ext cx="7175351" cy="4752214"/>
          </a:xfrm>
        </p:spPr>
        <p:txBody>
          <a:bodyPr>
            <a:normAutofit fontScale="90000"/>
          </a:bodyPr>
          <a:lstStyle/>
          <a:p>
            <a:pPr algn="l"/>
            <a:r>
              <a:rPr lang="pl-PL" sz="2800" dirty="0" smtClean="0"/>
              <a:t>b)   wsparcie kształcenia ustawicznego pracowników, którzy mogą udokumentować wykonywanie przez co najmniej 15 lat prac w szczególnych warunkach lub o szczególnym charakterze, a którym nie przysługuje prawo do emerytury pomostowej,</a:t>
            </a:r>
            <a:br>
              <a:rPr lang="pl-PL" sz="28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>c)    wsparcie młodych, nowozatrudnionych pracowników na podstawie umów, o których mowa w art. 150f ust. 1 </a:t>
            </a:r>
            <a:r>
              <a:rPr lang="pl-PL" sz="2800" i="1" dirty="0" smtClean="0"/>
              <a:t>ustawy o promocji zatrudnienia i instytucjach rynku pracy.</a:t>
            </a:r>
            <a:endParaRPr lang="pl-PL" sz="2400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5373216"/>
            <a:ext cx="6368752" cy="265584"/>
          </a:xfrm>
        </p:spPr>
        <p:txBody>
          <a:bodyPr>
            <a:normAutofit fontScale="40000" lnSpcReduction="20000"/>
          </a:bodyPr>
          <a:lstStyle/>
          <a:p>
            <a:endParaRPr lang="pl-P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5660934"/>
            <a:ext cx="1872208" cy="80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9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17581" y="908720"/>
            <a:ext cx="7175351" cy="4752214"/>
          </a:xfrm>
        </p:spPr>
        <p:txBody>
          <a:bodyPr>
            <a:noAutofit/>
          </a:bodyPr>
          <a:lstStyle/>
          <a:p>
            <a:pPr algn="l"/>
            <a:r>
              <a:rPr lang="pl-PL" sz="2400" dirty="0"/>
              <a:t>Środki rezerwy KFS w roku 2016, tj.  </a:t>
            </a:r>
            <a:r>
              <a:rPr lang="pl-PL" sz="2400" b="1" dirty="0"/>
              <a:t>37 703 tys. zł</a:t>
            </a:r>
            <a:r>
              <a:rPr lang="pl-PL" sz="2400" dirty="0"/>
              <a:t>  Rada Rynku Pracy zdecydowała się przeznaczyć na działania związane z kształceniem ustawicznym pracowników zgodnie z następującymi priorytetami</a:t>
            </a:r>
            <a:r>
              <a:rPr lang="pl-PL" sz="2400" dirty="0" smtClean="0"/>
              <a:t>:</a:t>
            </a:r>
            <a:br>
              <a:rPr lang="pl-PL" sz="2400" dirty="0" smtClean="0"/>
            </a:br>
            <a:r>
              <a:rPr lang="pl-PL" sz="2400" dirty="0"/>
              <a:t/>
            </a:r>
            <a:br>
              <a:rPr lang="pl-PL" sz="2400" dirty="0"/>
            </a:br>
            <a:r>
              <a:rPr lang="pl-PL" sz="2400" dirty="0"/>
              <a:t>a)      wsparcie kształcenia ustawicznego w branżach/ zawodach, gdzie pracodawcy oferują miejsca pracy i jednocześnie zgłaszają trudności z zatrudnianiem pracowników</a:t>
            </a:r>
            <a:r>
              <a:rPr lang="pl-PL" sz="2400" dirty="0" smtClean="0"/>
              <a:t>;</a:t>
            </a:r>
            <a:br>
              <a:rPr lang="pl-PL" sz="2400" dirty="0" smtClean="0"/>
            </a:br>
            <a:r>
              <a:rPr lang="pl-PL" sz="2400" dirty="0"/>
              <a:t/>
            </a:r>
            <a:br>
              <a:rPr lang="pl-PL" sz="2400" dirty="0"/>
            </a:br>
            <a:r>
              <a:rPr lang="pl-PL" sz="2400" dirty="0"/>
              <a:t>b)      wsparcie kształcenia ustawicznego w branży transportowej w zawodach: kierowcy samochodów ciężarowych i ciągników siodłowych, maszyniści kolejowi oraz w branży usług opiekuńczych;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5373216"/>
            <a:ext cx="6368752" cy="265584"/>
          </a:xfrm>
        </p:spPr>
        <p:txBody>
          <a:bodyPr>
            <a:normAutofit fontScale="40000" lnSpcReduction="20000"/>
          </a:bodyPr>
          <a:lstStyle/>
          <a:p>
            <a:endParaRPr lang="pl-P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9030" y="5877272"/>
            <a:ext cx="1872208" cy="80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914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17581" y="908720"/>
            <a:ext cx="7175351" cy="4752214"/>
          </a:xfrm>
        </p:spPr>
        <p:txBody>
          <a:bodyPr>
            <a:normAutofit/>
          </a:bodyPr>
          <a:lstStyle/>
          <a:p>
            <a:pPr marL="182880" indent="0">
              <a:buNone/>
            </a:pPr>
            <a:r>
              <a:rPr lang="pl-PL" sz="2400" b="1" dirty="0" smtClean="0"/>
              <a:t>Krajowy Fundusz Szkoleniowy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Ustawa z dnia 20 kwietnia 2004 r. o promocji zatrudnienia i instytucjach rynku pracy </a:t>
            </a:r>
            <a:br>
              <a:rPr lang="pl-PL" sz="2400" dirty="0" smtClean="0"/>
            </a:br>
            <a:r>
              <a:rPr lang="pl-PL" sz="2400" dirty="0" smtClean="0"/>
              <a:t>(Dz.U. z 2013 r. poz. 674 z późn. zm.)</a:t>
            </a:r>
            <a:br>
              <a:rPr lang="pl-PL" sz="24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Rozporządzenie Ministra Pracy i Polityki Społecznej z dnia 14 maja 2014 r. w sprawie przyznawania środków z Krajowego Funduszu szkoleniowego </a:t>
            </a:r>
            <a:br>
              <a:rPr lang="pl-PL" sz="2400" dirty="0" smtClean="0"/>
            </a:br>
            <a:r>
              <a:rPr lang="pl-PL" sz="2400" dirty="0" smtClean="0"/>
              <a:t>(Dz.U. z 2014 r. poz. 639) </a:t>
            </a:r>
            <a:endParaRPr lang="pl-PL" sz="24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5373216"/>
            <a:ext cx="6368752" cy="265584"/>
          </a:xfrm>
        </p:spPr>
        <p:txBody>
          <a:bodyPr>
            <a:normAutofit fontScale="40000" lnSpcReduction="20000"/>
          </a:bodyPr>
          <a:lstStyle/>
          <a:p>
            <a:endParaRPr lang="pl-P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5660934"/>
            <a:ext cx="1872208" cy="80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099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17581" y="908720"/>
            <a:ext cx="7175351" cy="4752214"/>
          </a:xfrm>
        </p:spPr>
        <p:txBody>
          <a:bodyPr>
            <a:normAutofit/>
          </a:bodyPr>
          <a:lstStyle/>
          <a:p>
            <a:pPr algn="l"/>
            <a:r>
              <a:rPr lang="pl-PL" sz="2400" dirty="0"/>
              <a:t>c)      wsparcie kształcenia ustawicznego w branżach/ przedsiębiorstwach restrukturyzowanych, np. w branży górnictwa węglowego, w celu utrzymania zatrudnienia</a:t>
            </a:r>
            <a:r>
              <a:rPr lang="pl-PL" sz="2400" dirty="0" smtClean="0"/>
              <a:t>;</a:t>
            </a:r>
            <a:br>
              <a:rPr lang="pl-PL" sz="2400" dirty="0" smtClean="0"/>
            </a:br>
            <a:r>
              <a:rPr lang="pl-PL" sz="2400" dirty="0"/>
              <a:t/>
            </a:r>
            <a:br>
              <a:rPr lang="pl-PL" sz="2400" dirty="0"/>
            </a:br>
            <a:r>
              <a:rPr lang="pl-PL" sz="2400" dirty="0"/>
              <a:t>d)     wsparcie kształcenia ustawicznego osób niepełnosprawnych w celu utrzymania zatrudnienia;</a:t>
            </a:r>
            <a:br>
              <a:rPr lang="pl-PL" sz="2400" dirty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e</a:t>
            </a:r>
            <a:r>
              <a:rPr lang="pl-PL" sz="2400" dirty="0"/>
              <a:t>)      zaspokajanie zapotrzebowania powiatów, które będą wnioskowały o dodatkowe kwoty KFS na finansowanie kształcenia ustawicznego u pracodawców.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5373216"/>
            <a:ext cx="6368752" cy="265584"/>
          </a:xfrm>
        </p:spPr>
        <p:txBody>
          <a:bodyPr>
            <a:normAutofit fontScale="40000" lnSpcReduction="20000"/>
          </a:bodyPr>
          <a:lstStyle/>
          <a:p>
            <a:endParaRPr lang="pl-P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5660934"/>
            <a:ext cx="1872208" cy="80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080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17581" y="908720"/>
            <a:ext cx="7175351" cy="4752214"/>
          </a:xfrm>
        </p:spPr>
        <p:txBody>
          <a:bodyPr>
            <a:normAutofit/>
          </a:bodyPr>
          <a:lstStyle/>
          <a:p>
            <a:pPr algn="l"/>
            <a:endParaRPr lang="pl-PL" sz="24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5373216"/>
            <a:ext cx="6368752" cy="265584"/>
          </a:xfrm>
        </p:spPr>
        <p:txBody>
          <a:bodyPr>
            <a:normAutofit fontScale="40000" lnSpcReduction="20000"/>
          </a:bodyPr>
          <a:lstStyle/>
          <a:p>
            <a:endParaRPr lang="pl-P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6008804"/>
            <a:ext cx="1872208" cy="80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8634410"/>
              </p:ext>
            </p:extLst>
          </p:nvPr>
        </p:nvGraphicFramePr>
        <p:xfrm>
          <a:off x="1187624" y="332656"/>
          <a:ext cx="6320387" cy="55441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16361"/>
                <a:gridCol w="1699252"/>
                <a:gridCol w="1502387"/>
                <a:gridCol w="1502387"/>
              </a:tblGrid>
              <a:tr h="254623">
                <a:tc rowSpan="2"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pl-PL" sz="700" dirty="0">
                          <a:effectLst/>
                        </a:rPr>
                        <a:t> </a:t>
                      </a:r>
                      <a:endParaRPr lang="pl-PL" sz="800" dirty="0">
                        <a:effectLst/>
                      </a:endParaRPr>
                    </a:p>
                    <a:p>
                      <a:pPr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pl-PL" sz="700" dirty="0">
                          <a:effectLst/>
                        </a:rPr>
                        <a:t> </a:t>
                      </a:r>
                      <a:endParaRPr lang="pl-PL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460" marR="36460" marT="36460" marB="3646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pl-PL" sz="700">
                          <a:effectLst/>
                        </a:rPr>
                        <a:t>Podział środków na działania  WUP/MPiPS</a:t>
                      </a:r>
                      <a:br>
                        <a:rPr lang="pl-PL" sz="700">
                          <a:effectLst/>
                        </a:rPr>
                      </a:br>
                      <a:r>
                        <a:rPr lang="pl-PL" sz="700">
                          <a:effectLst/>
                        </a:rPr>
                        <a:t> kwota KFS w tys. zł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460" marR="36460" marT="36460" marB="3646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pl-PL" sz="700">
                          <a:effectLst/>
                        </a:rPr>
                        <a:t>Podział środków na działania PUP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460" marR="36460" marT="36460" marB="3646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5165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pl-PL" sz="700" dirty="0">
                          <a:effectLst/>
                        </a:rPr>
                        <a:t>osoby pracujące</a:t>
                      </a:r>
                      <a:br>
                        <a:rPr lang="pl-PL" sz="700" dirty="0">
                          <a:effectLst/>
                        </a:rPr>
                      </a:br>
                      <a:r>
                        <a:rPr lang="pl-PL" sz="700" dirty="0">
                          <a:effectLst/>
                        </a:rPr>
                        <a:t>w tys.</a:t>
                      </a:r>
                      <a:endParaRPr lang="pl-PL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460" marR="36460" marT="36460" marB="364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pl-PL" sz="700">
                          <a:effectLst/>
                        </a:rPr>
                        <a:t> kwota KFS w tys. zł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460" marR="36460" marT="36460" marB="36460" anchor="ctr"/>
                </a:tc>
              </a:tr>
              <a:tr h="254623"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pl-PL" sz="700">
                          <a:effectLst/>
                        </a:rPr>
                        <a:t>Polska ogółem 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460" marR="36460" marT="36460" marB="3646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pl-PL" sz="700">
                          <a:effectLst/>
                        </a:rPr>
                        <a:t>2 871,00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460" marR="36460" marT="36460" marB="3646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pl-PL" sz="700">
                          <a:effectLst/>
                        </a:rPr>
                        <a:t>15 836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460" marR="36460" marT="36460" marB="3646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pl-PL" sz="700">
                          <a:effectLst/>
                        </a:rPr>
                        <a:t>150 814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460" marR="36460" marT="36460" marB="36460" anchor="ctr"/>
                </a:tc>
              </a:tr>
              <a:tr h="254623"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pl-PL" sz="700">
                          <a:effectLst/>
                        </a:rPr>
                        <a:t>Dolnośląskie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460" marR="36460" marT="36460" marB="3646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pl-PL" sz="700">
                          <a:effectLst/>
                        </a:rPr>
                        <a:t>168,9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460" marR="36460" marT="36460" marB="3646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pl-PL" sz="700">
                          <a:effectLst/>
                        </a:rPr>
                        <a:t>1 143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460" marR="36460" marT="36460" marB="3646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pl-PL" sz="700">
                          <a:effectLst/>
                        </a:rPr>
                        <a:t>10 885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460" marR="36460" marT="36460" marB="36460" anchor="ctr"/>
                </a:tc>
              </a:tr>
              <a:tr h="254623"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pl-PL" sz="700">
                          <a:effectLst/>
                        </a:rPr>
                        <a:t>Kujawsko-Pomorskie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460" marR="36460" marT="36460" marB="3646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pl-PL" sz="700">
                          <a:effectLst/>
                        </a:rPr>
                        <a:t>168,9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460" marR="36460" marT="36460" marB="3646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pl-PL" sz="700">
                          <a:effectLst/>
                        </a:rPr>
                        <a:t>819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460" marR="36460" marT="36460" marB="3646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pl-PL" sz="700">
                          <a:effectLst/>
                        </a:rPr>
                        <a:t>7 800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460" marR="36460" marT="36460" marB="36460" anchor="ctr"/>
                </a:tc>
              </a:tr>
              <a:tr h="254623"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pl-PL" sz="700">
                          <a:effectLst/>
                        </a:rPr>
                        <a:t>Lubelskie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460" marR="36460" marT="36460" marB="3646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pl-PL" sz="700">
                          <a:effectLst/>
                        </a:rPr>
                        <a:t>168,9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460" marR="36460" marT="36460" marB="3646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pl-PL" sz="700">
                          <a:effectLst/>
                        </a:rPr>
                        <a:t>994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460" marR="36460" marT="36460" marB="3646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pl-PL" sz="700">
                          <a:effectLst/>
                        </a:rPr>
                        <a:t>9 466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460" marR="36460" marT="36460" marB="36460" anchor="ctr"/>
                </a:tc>
              </a:tr>
              <a:tr h="254623"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pl-PL" sz="700">
                          <a:effectLst/>
                        </a:rPr>
                        <a:t>Lubuskie        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460" marR="36460" marT="36460" marB="3646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pl-PL" sz="700">
                          <a:effectLst/>
                        </a:rPr>
                        <a:t>168,9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460" marR="36460" marT="36460" marB="3646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pl-PL" sz="700">
                          <a:effectLst/>
                        </a:rPr>
                        <a:t>414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460" marR="36460" marT="36460" marB="3646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pl-PL" sz="700">
                          <a:effectLst/>
                        </a:rPr>
                        <a:t>3 943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460" marR="36460" marT="36460" marB="36460" anchor="ctr"/>
                </a:tc>
              </a:tr>
              <a:tr h="254623"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pl-PL" sz="700">
                          <a:effectLst/>
                        </a:rPr>
                        <a:t>Łódzkie          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460" marR="36460" marT="36460" marB="3646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pl-PL" sz="700">
                          <a:effectLst/>
                        </a:rPr>
                        <a:t>168,9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460" marR="36460" marT="36460" marB="3646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pl-PL" sz="700">
                          <a:effectLst/>
                        </a:rPr>
                        <a:t>1 208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460" marR="36460" marT="36460" marB="3646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pl-PL" sz="700">
                          <a:effectLst/>
                        </a:rPr>
                        <a:t>11 504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460" marR="36460" marT="36460" marB="36460" anchor="ctr"/>
                </a:tc>
              </a:tr>
              <a:tr h="254623"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pl-PL" sz="700">
                          <a:effectLst/>
                        </a:rPr>
                        <a:t>Małopolskie   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460" marR="36460" marT="36460" marB="3646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pl-PL" sz="700">
                          <a:effectLst/>
                        </a:rPr>
                        <a:t>168,9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460" marR="36460" marT="36460" marB="3646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pl-PL" sz="700">
                          <a:effectLst/>
                        </a:rPr>
                        <a:t>1 231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460" marR="36460" marT="36460" marB="3646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pl-PL" sz="700">
                          <a:effectLst/>
                        </a:rPr>
                        <a:t>11 723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460" marR="36460" marT="36460" marB="36460" anchor="ctr"/>
                </a:tc>
              </a:tr>
              <a:tr h="254623"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pl-PL" sz="700">
                          <a:effectLst/>
                        </a:rPr>
                        <a:t>Mazowieckie  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460" marR="36460" marT="36460" marB="3646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pl-PL" sz="700">
                          <a:effectLst/>
                        </a:rPr>
                        <a:t>168,9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460" marR="36460" marT="36460" marB="3646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pl-PL" sz="700">
                          <a:effectLst/>
                        </a:rPr>
                        <a:t>2 630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460" marR="36460" marT="36460" marB="3646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pl-PL" sz="700">
                          <a:effectLst/>
                        </a:rPr>
                        <a:t>25 047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460" marR="36460" marT="36460" marB="36460" anchor="ctr"/>
                </a:tc>
              </a:tr>
              <a:tr h="254623"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pl-PL" sz="700">
                          <a:effectLst/>
                        </a:rPr>
                        <a:t>Opolskie         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460" marR="36460" marT="36460" marB="3646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pl-PL" sz="700">
                          <a:effectLst/>
                        </a:rPr>
                        <a:t>168,9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460" marR="36460" marT="36460" marB="3646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pl-PL" sz="700">
                          <a:effectLst/>
                        </a:rPr>
                        <a:t>369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460" marR="36460" marT="36460" marB="3646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pl-PL" sz="700">
                          <a:effectLst/>
                        </a:rPr>
                        <a:t>3 514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460" marR="36460" marT="36460" marB="36460" anchor="ctr"/>
                </a:tc>
              </a:tr>
              <a:tr h="254623"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pl-PL" sz="700">
                          <a:effectLst/>
                        </a:rPr>
                        <a:t>Podkarpackie 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460" marR="36460" marT="36460" marB="3646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pl-PL" sz="700">
                          <a:effectLst/>
                        </a:rPr>
                        <a:t>168,9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460" marR="36460" marT="36460" marB="3646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pl-PL" sz="700">
                          <a:effectLst/>
                        </a:rPr>
                        <a:t>787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460" marR="36460" marT="36460" marB="3646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pl-PL" sz="700">
                          <a:effectLst/>
                        </a:rPr>
                        <a:t>7 495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460" marR="36460" marT="36460" marB="36460" anchor="ctr"/>
                </a:tc>
              </a:tr>
              <a:tr h="254623"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pl-PL" sz="700">
                          <a:effectLst/>
                        </a:rPr>
                        <a:t>Podlaskie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460" marR="36460" marT="36460" marB="3646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pl-PL" sz="700">
                          <a:effectLst/>
                        </a:rPr>
                        <a:t>168,9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460" marR="36460" marT="36460" marB="3646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pl-PL" sz="700">
                          <a:effectLst/>
                        </a:rPr>
                        <a:t>483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460" marR="36460" marT="36460" marB="3646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pl-PL" sz="700">
                          <a:effectLst/>
                        </a:rPr>
                        <a:t>4 600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460" marR="36460" marT="36460" marB="36460" anchor="ctr"/>
                </a:tc>
              </a:tr>
              <a:tr h="254623"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pl-PL" sz="700">
                          <a:effectLst/>
                        </a:rPr>
                        <a:t>Pomorskie      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460" marR="36460" marT="36460" marB="3646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pl-PL" sz="700">
                          <a:effectLst/>
                        </a:rPr>
                        <a:t>168,9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460" marR="36460" marT="36460" marB="3646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pl-PL" sz="700">
                          <a:effectLst/>
                        </a:rPr>
                        <a:t>995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460" marR="36460" marT="36460" marB="3646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pl-PL" sz="700">
                          <a:effectLst/>
                        </a:rPr>
                        <a:t>9 476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460" marR="36460" marT="36460" marB="36460" anchor="ctr"/>
                </a:tc>
              </a:tr>
              <a:tr h="254623"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pl-PL" sz="700">
                          <a:effectLst/>
                        </a:rPr>
                        <a:t>Śląskie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460" marR="36460" marT="36460" marB="3646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pl-PL" sz="700">
                          <a:effectLst/>
                        </a:rPr>
                        <a:t>168,9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460" marR="36460" marT="36460" marB="3646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pl-PL" sz="700">
                          <a:effectLst/>
                        </a:rPr>
                        <a:t>1 782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460" marR="36460" marT="36460" marB="3646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pl-PL" sz="700">
                          <a:effectLst/>
                        </a:rPr>
                        <a:t>16 971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460" marR="36460" marT="36460" marB="36460" anchor="ctr"/>
                </a:tc>
              </a:tr>
              <a:tr h="254623"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pl-PL" sz="700">
                          <a:effectLst/>
                        </a:rPr>
                        <a:t>Świętokrzyskie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460" marR="36460" marT="36460" marB="3646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pl-PL" sz="700">
                          <a:effectLst/>
                        </a:rPr>
                        <a:t>168,9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460" marR="36460" marT="36460" marB="3646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pl-PL" sz="700">
                          <a:effectLst/>
                        </a:rPr>
                        <a:t>571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460" marR="36460" marT="36460" marB="3646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pl-PL" sz="700">
                          <a:effectLst/>
                        </a:rPr>
                        <a:t>5 438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460" marR="36460" marT="36460" marB="36460" anchor="ctr"/>
                </a:tc>
              </a:tr>
              <a:tr h="254623"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pl-PL" sz="700">
                          <a:effectLst/>
                        </a:rPr>
                        <a:t>Warmińsko-Mazurskie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460" marR="36460" marT="36460" marB="3646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pl-PL" sz="700">
                          <a:effectLst/>
                        </a:rPr>
                        <a:t>168,9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460" marR="36460" marT="36460" marB="3646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pl-PL" sz="700">
                          <a:effectLst/>
                        </a:rPr>
                        <a:t>520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460" marR="36460" marT="36460" marB="3646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pl-PL" sz="700">
                          <a:effectLst/>
                        </a:rPr>
                        <a:t>4 952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460" marR="36460" marT="36460" marB="36460" anchor="ctr"/>
                </a:tc>
              </a:tr>
              <a:tr h="254623"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pl-PL" sz="700">
                          <a:effectLst/>
                        </a:rPr>
                        <a:t>Wielkopolskie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460" marR="36460" marT="36460" marB="3646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pl-PL" sz="700">
                          <a:effectLst/>
                        </a:rPr>
                        <a:t>168,9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460" marR="36460" marT="36460" marB="3646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pl-PL" sz="700">
                          <a:effectLst/>
                        </a:rPr>
                        <a:t>1 329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460" marR="36460" marT="36460" marB="3646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pl-PL" sz="700">
                          <a:effectLst/>
                        </a:rPr>
                        <a:t>12 657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460" marR="36460" marT="36460" marB="36460" anchor="ctr"/>
                </a:tc>
              </a:tr>
              <a:tr h="254623"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pl-PL" sz="700">
                          <a:effectLst/>
                        </a:rPr>
                        <a:t>Zachodniopomorskie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460" marR="36460" marT="36460" marB="3646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pl-PL" sz="700">
                          <a:effectLst/>
                        </a:rPr>
                        <a:t>168,9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460" marR="36460" marT="36460" marB="3646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pl-PL" sz="700">
                          <a:effectLst/>
                        </a:rPr>
                        <a:t>561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460" marR="36460" marT="36460" marB="3646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pl-PL" sz="700">
                          <a:effectLst/>
                        </a:rPr>
                        <a:t>5 343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460" marR="36460" marT="36460" marB="36460" anchor="ctr"/>
                </a:tc>
              </a:tr>
              <a:tr h="254623"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pl-PL" sz="700">
                          <a:effectLst/>
                        </a:rPr>
                        <a:t>MPiPS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460" marR="36460" marT="36460" marB="3646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pl-PL" sz="700">
                          <a:effectLst/>
                        </a:rPr>
                        <a:t> 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460" marR="36460" marT="36460" marB="3646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pl-PL" sz="700">
                          <a:effectLst/>
                        </a:rPr>
                        <a:t>x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460" marR="36460" marT="36460" marB="3646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pl-PL" sz="700">
                          <a:effectLst/>
                        </a:rPr>
                        <a:t>X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460" marR="36460" marT="36460" marB="36460" anchor="ctr"/>
                </a:tc>
              </a:tr>
              <a:tr h="254623"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pl-PL" sz="700">
                          <a:effectLst/>
                        </a:rPr>
                        <a:t>Rezerwa ogółem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460" marR="36460" marT="36460" marB="3646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pl-PL" sz="700">
                          <a:effectLst/>
                        </a:rPr>
                        <a:t> 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460" marR="36460" marT="36460" marB="3646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pl-PL" sz="700">
                          <a:effectLst/>
                        </a:rPr>
                        <a:t>x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460" marR="36460" marT="36460" marB="3646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pl-PL" sz="700" dirty="0">
                          <a:effectLst/>
                        </a:rPr>
                        <a:t>37 703</a:t>
                      </a:r>
                      <a:endParaRPr lang="pl-PL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460" marR="36460" marT="36460" marB="3646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262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17581" y="908720"/>
            <a:ext cx="7175351" cy="4752214"/>
          </a:xfrm>
        </p:spPr>
        <p:txBody>
          <a:bodyPr>
            <a:normAutofit/>
          </a:bodyPr>
          <a:lstStyle/>
          <a:p>
            <a:pPr algn="l"/>
            <a:r>
              <a:rPr lang="pl-PL" sz="2400" b="1" dirty="0" smtClean="0"/>
              <a:t>Problemy podnoszone przez partnerów społecznych:</a:t>
            </a:r>
            <a:br>
              <a:rPr lang="pl-PL" sz="2400" b="1" dirty="0" smtClean="0"/>
            </a:br>
            <a:r>
              <a:rPr lang="pl-PL" sz="2400" dirty="0" smtClean="0"/>
              <a:t>- dofinansowanie dojazdów i noclegów na szkoleniu,</a:t>
            </a:r>
            <a:br>
              <a:rPr lang="pl-PL" sz="2400" dirty="0" smtClean="0"/>
            </a:br>
            <a:r>
              <a:rPr lang="pl-PL" sz="2400" dirty="0" smtClean="0"/>
              <a:t>- szkolenie z kompetencji miękkich np. obsługa   </a:t>
            </a:r>
            <a:br>
              <a:rPr lang="pl-PL" sz="2400" dirty="0" smtClean="0"/>
            </a:br>
            <a:r>
              <a:rPr lang="pl-PL" sz="2400" dirty="0"/>
              <a:t> </a:t>
            </a:r>
            <a:r>
              <a:rPr lang="pl-PL" sz="2400" dirty="0" smtClean="0"/>
              <a:t> komputera,</a:t>
            </a:r>
            <a:br>
              <a:rPr lang="pl-PL" sz="2400" dirty="0" smtClean="0"/>
            </a:br>
            <a:r>
              <a:rPr lang="pl-PL" sz="2400" dirty="0" smtClean="0"/>
              <a:t>- konflikt interesów na linii starosta – pracodawca,</a:t>
            </a:r>
            <a:br>
              <a:rPr lang="pl-PL" sz="2400" dirty="0" smtClean="0"/>
            </a:br>
            <a:r>
              <a:rPr lang="pl-PL" sz="2400" dirty="0" smtClean="0"/>
              <a:t>- grupa wiekowa pracowników,</a:t>
            </a:r>
            <a:br>
              <a:rPr lang="pl-PL" sz="2400" dirty="0" smtClean="0"/>
            </a:br>
            <a:r>
              <a:rPr lang="pl-PL" sz="2400" dirty="0" smtClean="0"/>
              <a:t>- ustalenie priorytetu dla najmniej zarabiających,</a:t>
            </a:r>
            <a:br>
              <a:rPr lang="pl-PL" sz="2400" dirty="0" smtClean="0"/>
            </a:br>
            <a:r>
              <a:rPr lang="pl-PL" sz="2400" dirty="0" smtClean="0"/>
              <a:t>- rola powiatowych rad rynku pracy – problem składu,</a:t>
            </a:r>
            <a:br>
              <a:rPr lang="pl-PL" sz="2400" dirty="0" smtClean="0"/>
            </a:br>
            <a:r>
              <a:rPr lang="pl-PL" sz="2400" dirty="0" smtClean="0"/>
              <a:t>- wsparcie dla pracodawców jednoosobowych i osób </a:t>
            </a:r>
            <a:br>
              <a:rPr lang="pl-PL" sz="2400" dirty="0" smtClean="0"/>
            </a:br>
            <a:r>
              <a:rPr lang="pl-PL" sz="2400" dirty="0"/>
              <a:t> </a:t>
            </a:r>
            <a:r>
              <a:rPr lang="pl-PL" sz="2400" dirty="0" smtClean="0"/>
              <a:t> współpracujących,</a:t>
            </a:r>
            <a:br>
              <a:rPr lang="pl-PL" sz="2400" dirty="0" smtClean="0"/>
            </a:br>
            <a:r>
              <a:rPr lang="pl-PL" sz="2400" dirty="0" smtClean="0"/>
              <a:t>- szkolenie nowych pracowników – postawienie na </a:t>
            </a:r>
            <a:br>
              <a:rPr lang="pl-PL" sz="2400" dirty="0" smtClean="0"/>
            </a:br>
            <a:r>
              <a:rPr lang="pl-PL" sz="2400" dirty="0"/>
              <a:t> </a:t>
            </a:r>
            <a:r>
              <a:rPr lang="pl-PL" sz="2400" dirty="0" smtClean="0"/>
              <a:t> rozwój przedsiębiorstw.</a:t>
            </a:r>
            <a:endParaRPr lang="pl-PL" sz="24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5373216"/>
            <a:ext cx="6368752" cy="265584"/>
          </a:xfrm>
        </p:spPr>
        <p:txBody>
          <a:bodyPr>
            <a:normAutofit fontScale="40000" lnSpcReduction="20000"/>
          </a:bodyPr>
          <a:lstStyle/>
          <a:p>
            <a:endParaRPr lang="pl-P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6008804"/>
            <a:ext cx="1872208" cy="80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342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17581" y="908720"/>
            <a:ext cx="7175351" cy="4752214"/>
          </a:xfrm>
        </p:spPr>
        <p:txBody>
          <a:bodyPr>
            <a:normAutofit/>
          </a:bodyPr>
          <a:lstStyle/>
          <a:p>
            <a:pPr algn="l"/>
            <a:r>
              <a:rPr lang="pl-PL" sz="2400" b="1" dirty="0" smtClean="0"/>
              <a:t>Rozważane kierunki zmian przez </a:t>
            </a:r>
            <a:r>
              <a:rPr lang="pl-PL" sz="2400" b="1" dirty="0" err="1" smtClean="0"/>
              <a:t>MRPiPS</a:t>
            </a:r>
            <a:r>
              <a:rPr lang="pl-PL" sz="2400" b="1" dirty="0" smtClean="0"/>
              <a:t>:</a:t>
            </a:r>
            <a:br>
              <a:rPr lang="pl-PL" sz="2400" b="1" dirty="0" smtClean="0"/>
            </a:br>
            <a:r>
              <a:rPr lang="pl-PL" sz="2400" dirty="0" smtClean="0"/>
              <a:t>- wyeksponowanie celu KFS – zapobieganie utracie pracy </a:t>
            </a:r>
            <a:br>
              <a:rPr lang="pl-PL" sz="2400" dirty="0" smtClean="0"/>
            </a:br>
            <a:r>
              <a:rPr lang="pl-PL" sz="2400" dirty="0"/>
              <a:t> </a:t>
            </a:r>
            <a:r>
              <a:rPr lang="pl-PL" sz="2400" dirty="0" smtClean="0"/>
              <a:t> i silniejsze powiązanie wsparcia z zatrudnieniem osób </a:t>
            </a:r>
            <a:br>
              <a:rPr lang="pl-PL" sz="2400" dirty="0" smtClean="0"/>
            </a:br>
            <a:r>
              <a:rPr lang="pl-PL" sz="2400" dirty="0"/>
              <a:t> </a:t>
            </a:r>
            <a:r>
              <a:rPr lang="pl-PL" sz="2400" dirty="0" smtClean="0"/>
              <a:t> korzystających z KFS – obowiązek utrzymania </a:t>
            </a:r>
            <a:br>
              <a:rPr lang="pl-PL" sz="2400" dirty="0" smtClean="0"/>
            </a:br>
            <a:r>
              <a:rPr lang="pl-PL" sz="2400" dirty="0"/>
              <a:t> </a:t>
            </a:r>
            <a:r>
              <a:rPr lang="pl-PL" sz="2400" dirty="0" smtClean="0"/>
              <a:t> zatrudnienia,</a:t>
            </a:r>
            <a:br>
              <a:rPr lang="pl-PL" sz="2400" dirty="0" smtClean="0"/>
            </a:br>
            <a:r>
              <a:rPr lang="pl-PL" sz="2400" dirty="0" smtClean="0"/>
              <a:t>- dostępność KFS dla wszystkich płacących składki na FP,</a:t>
            </a:r>
            <a:br>
              <a:rPr lang="pl-PL" sz="2400" dirty="0" smtClean="0"/>
            </a:br>
            <a:r>
              <a:rPr lang="pl-PL" sz="2400" dirty="0" smtClean="0"/>
              <a:t>- ograniczenie wysokości wsparcia – limit do 150% </a:t>
            </a:r>
            <a:br>
              <a:rPr lang="pl-PL" sz="2400" dirty="0" smtClean="0"/>
            </a:br>
            <a:r>
              <a:rPr lang="pl-PL" sz="2400" dirty="0"/>
              <a:t> </a:t>
            </a:r>
            <a:r>
              <a:rPr lang="pl-PL" sz="2400" dirty="0" smtClean="0"/>
              <a:t> wynagrodzenia na osobę lub ustalenie górnych stawek </a:t>
            </a:r>
            <a:br>
              <a:rPr lang="pl-PL" sz="2400" dirty="0" smtClean="0"/>
            </a:br>
            <a:r>
              <a:rPr lang="pl-PL" sz="2400" dirty="0"/>
              <a:t> </a:t>
            </a:r>
            <a:r>
              <a:rPr lang="pl-PL" sz="2400" dirty="0" smtClean="0"/>
              <a:t> za poszczególne kategorie wsparcia,</a:t>
            </a:r>
            <a:br>
              <a:rPr lang="pl-PL" sz="2400" dirty="0" smtClean="0"/>
            </a:br>
            <a:r>
              <a:rPr lang="pl-PL" sz="2400" dirty="0" smtClean="0"/>
              <a:t>- wzmocnienie związku kształcenia z pracą i </a:t>
            </a:r>
            <a:br>
              <a:rPr lang="pl-PL" sz="2400" dirty="0" smtClean="0"/>
            </a:br>
            <a:r>
              <a:rPr lang="pl-PL" sz="2400" dirty="0"/>
              <a:t> </a:t>
            </a:r>
            <a:r>
              <a:rPr lang="pl-PL" sz="2400" dirty="0" smtClean="0"/>
              <a:t> racjonalizacja wydatków (szkolenia zawodowe </a:t>
            </a:r>
            <a:br>
              <a:rPr lang="pl-PL" sz="2400" dirty="0" smtClean="0"/>
            </a:br>
            <a:r>
              <a:rPr lang="pl-PL" sz="2400" dirty="0"/>
              <a:t> </a:t>
            </a:r>
            <a:r>
              <a:rPr lang="pl-PL" sz="2400" dirty="0" smtClean="0"/>
              <a:t> kończące się egzaminem i/lub certyfikatem),</a:t>
            </a:r>
            <a:endParaRPr lang="pl-PL" sz="24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5373216"/>
            <a:ext cx="6368752" cy="265584"/>
          </a:xfrm>
        </p:spPr>
        <p:txBody>
          <a:bodyPr>
            <a:normAutofit fontScale="40000" lnSpcReduction="20000"/>
          </a:bodyPr>
          <a:lstStyle/>
          <a:p>
            <a:endParaRPr lang="pl-P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6008804"/>
            <a:ext cx="1872208" cy="80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551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17581" y="908720"/>
            <a:ext cx="7175351" cy="4752214"/>
          </a:xfrm>
        </p:spPr>
        <p:txBody>
          <a:bodyPr>
            <a:normAutofit/>
          </a:bodyPr>
          <a:lstStyle/>
          <a:p>
            <a:pPr algn="l"/>
            <a:r>
              <a:rPr lang="pl-PL" sz="2400" dirty="0" smtClean="0"/>
              <a:t>- wykluczenie pracodawców powiązanych z instytucjami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/>
              <a:t> </a:t>
            </a:r>
            <a:r>
              <a:rPr lang="pl-PL" sz="2400" dirty="0" smtClean="0"/>
              <a:t> </a:t>
            </a:r>
            <a:r>
              <a:rPr lang="pl-PL" sz="2400" dirty="0" smtClean="0"/>
              <a:t>świadczącymi </a:t>
            </a:r>
            <a:r>
              <a:rPr lang="pl-PL" sz="2400" dirty="0" smtClean="0"/>
              <a:t>usługi szkoleniowe,</a:t>
            </a:r>
            <a:br>
              <a:rPr lang="pl-PL" sz="2400" dirty="0" smtClean="0"/>
            </a:br>
            <a:r>
              <a:rPr lang="pl-PL" sz="2400" dirty="0" smtClean="0"/>
              <a:t>- wykluczenie szkoleń obowiązkowych na danych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/>
              <a:t> </a:t>
            </a:r>
            <a:r>
              <a:rPr lang="pl-PL" sz="2400" dirty="0" smtClean="0"/>
              <a:t> </a:t>
            </a:r>
            <a:r>
              <a:rPr lang="pl-PL" sz="2400" dirty="0" smtClean="0"/>
              <a:t>stanowisku</a:t>
            </a:r>
            <a:r>
              <a:rPr lang="pl-PL" sz="2400" dirty="0" smtClean="0"/>
              <a:t>,</a:t>
            </a:r>
            <a:br>
              <a:rPr lang="pl-PL" sz="2400" dirty="0" smtClean="0"/>
            </a:br>
            <a:r>
              <a:rPr lang="pl-PL" sz="2400" dirty="0" smtClean="0"/>
              <a:t>- zwiększenie roli województwa w gospodarowaniu 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/>
              <a:t> </a:t>
            </a:r>
            <a:r>
              <a:rPr lang="pl-PL" sz="2400" dirty="0" smtClean="0"/>
              <a:t> </a:t>
            </a:r>
            <a:r>
              <a:rPr lang="pl-PL" sz="2400" dirty="0" smtClean="0"/>
              <a:t>środkami </a:t>
            </a:r>
            <a:r>
              <a:rPr lang="pl-PL" sz="2400" dirty="0" smtClean="0"/>
              <a:t>KFS,</a:t>
            </a:r>
            <a:br>
              <a:rPr lang="pl-PL" sz="2400" dirty="0" smtClean="0"/>
            </a:br>
            <a:r>
              <a:rPr lang="pl-PL" sz="2400" dirty="0" smtClean="0"/>
              <a:t>- zwiększenie transparentności przyznawania środków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/>
              <a:t> </a:t>
            </a:r>
            <a:r>
              <a:rPr lang="pl-PL" sz="2400" dirty="0" smtClean="0"/>
              <a:t> </a:t>
            </a:r>
            <a:r>
              <a:rPr lang="pl-PL" sz="2400" dirty="0" smtClean="0"/>
              <a:t>KFS </a:t>
            </a:r>
            <a:r>
              <a:rPr lang="pl-PL" sz="2400" dirty="0" smtClean="0"/>
              <a:t>(PRRP opiniują wnioski sektora publicznego, PUP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/>
              <a:t> </a:t>
            </a:r>
            <a:r>
              <a:rPr lang="pl-PL" sz="2400" dirty="0" smtClean="0"/>
              <a:t> </a:t>
            </a:r>
            <a:r>
              <a:rPr lang="pl-PL" sz="2400" dirty="0" smtClean="0"/>
              <a:t>publikują </a:t>
            </a:r>
            <a:r>
              <a:rPr lang="pl-PL" sz="2400" dirty="0" smtClean="0"/>
              <a:t>listy podmiotów dofinansowanych),</a:t>
            </a:r>
            <a:br>
              <a:rPr lang="pl-PL" sz="2400" dirty="0" smtClean="0"/>
            </a:br>
            <a:r>
              <a:rPr lang="pl-PL" sz="2400" dirty="0" smtClean="0"/>
              <a:t>- usprawnienie administrowania środkami KFS,</a:t>
            </a:r>
            <a:br>
              <a:rPr lang="pl-PL" sz="2400" dirty="0" smtClean="0"/>
            </a:br>
            <a:r>
              <a:rPr lang="pl-PL" sz="2400" dirty="0" smtClean="0"/>
              <a:t>- doprecyzowanie zasad rozliczania środków KFS. </a:t>
            </a:r>
            <a:endParaRPr lang="pl-PL" sz="24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5373216"/>
            <a:ext cx="6368752" cy="265584"/>
          </a:xfrm>
        </p:spPr>
        <p:txBody>
          <a:bodyPr>
            <a:normAutofit fontScale="40000" lnSpcReduction="20000"/>
          </a:bodyPr>
          <a:lstStyle/>
          <a:p>
            <a:endParaRPr lang="pl-P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6008804"/>
            <a:ext cx="1872208" cy="80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646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17581" y="908720"/>
            <a:ext cx="7175351" cy="4752214"/>
          </a:xfrm>
        </p:spPr>
        <p:txBody>
          <a:bodyPr>
            <a:normAutofit/>
          </a:bodyPr>
          <a:lstStyle/>
          <a:p>
            <a:r>
              <a:rPr lang="pl-PL" sz="3200" b="1" dirty="0" smtClean="0"/>
              <a:t>Dziękuję za uwagę</a:t>
            </a:r>
            <a:br>
              <a:rPr lang="pl-PL" sz="3200" b="1" dirty="0" smtClean="0"/>
            </a:br>
            <a:endParaRPr lang="pl-PL" sz="3200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5373216"/>
            <a:ext cx="6368752" cy="265584"/>
          </a:xfrm>
        </p:spPr>
        <p:txBody>
          <a:bodyPr>
            <a:normAutofit fontScale="40000" lnSpcReduction="20000"/>
          </a:bodyPr>
          <a:lstStyle/>
          <a:p>
            <a:endParaRPr lang="pl-P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6008804"/>
            <a:ext cx="1872208" cy="80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935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17581" y="908720"/>
            <a:ext cx="7175351" cy="4752214"/>
          </a:xfrm>
        </p:spPr>
        <p:txBody>
          <a:bodyPr>
            <a:normAutofit/>
          </a:bodyPr>
          <a:lstStyle/>
          <a:p>
            <a:r>
              <a:rPr lang="pl-PL" sz="2400" dirty="0"/>
              <a:t>KFS to wydzielona część (ok. 2%) </a:t>
            </a:r>
            <a:r>
              <a:rPr lang="pl-PL" sz="2400" b="1" dirty="0"/>
              <a:t>Funduszu Pracy </a:t>
            </a:r>
            <a:r>
              <a:rPr lang="pl-PL" sz="2400" dirty="0"/>
              <a:t>– funduszu celowego przeznaczonego na zapobieganie bezrobociu i ograniczeniu jego skutków, tworzonego ze składek pracodawców</a:t>
            </a:r>
            <a:r>
              <a:rPr lang="pl-PL" sz="2400" dirty="0" smtClean="0"/>
              <a:t>.</a:t>
            </a:r>
            <a:br>
              <a:rPr lang="pl-PL" sz="2400" dirty="0" smtClean="0"/>
            </a:br>
            <a:r>
              <a:rPr lang="pl-PL" sz="2400" dirty="0"/>
              <a:t/>
            </a:r>
            <a:br>
              <a:rPr lang="pl-PL" sz="2400" dirty="0"/>
            </a:br>
            <a:r>
              <a:rPr lang="pl-PL" sz="2400" dirty="0"/>
              <a:t>Wysokość KFS ustalana jest corocznie w tzw. ustawie okołobudżetowej.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5373216"/>
            <a:ext cx="6368752" cy="265584"/>
          </a:xfrm>
        </p:spPr>
        <p:txBody>
          <a:bodyPr>
            <a:normAutofit fontScale="40000" lnSpcReduction="20000"/>
          </a:bodyPr>
          <a:lstStyle/>
          <a:p>
            <a:endParaRPr lang="pl-P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5660934"/>
            <a:ext cx="1872208" cy="80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5543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17581" y="908720"/>
            <a:ext cx="7175351" cy="4752214"/>
          </a:xfrm>
        </p:spPr>
        <p:txBody>
          <a:bodyPr>
            <a:normAutofit/>
          </a:bodyPr>
          <a:lstStyle/>
          <a:p>
            <a:pPr algn="l"/>
            <a:r>
              <a:rPr lang="pl-PL" sz="2400" b="1" dirty="0" smtClean="0"/>
              <a:t>		Środki przeznaczone na KFS:</a:t>
            </a:r>
            <a:r>
              <a:rPr lang="pl-PL" sz="2400" b="1" dirty="0"/>
              <a:t/>
            </a:r>
            <a:br>
              <a:rPr lang="pl-PL" sz="2400" b="1" dirty="0"/>
            </a:b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/>
              <a:t>		</a:t>
            </a:r>
            <a:r>
              <a:rPr lang="pl-PL" sz="2400" dirty="0" smtClean="0"/>
              <a:t>2014  –    40,0 mln. zł.</a:t>
            </a:r>
            <a:br>
              <a:rPr lang="pl-PL" sz="24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		2015  –  179,1 mln. zł.</a:t>
            </a:r>
            <a:br>
              <a:rPr lang="pl-PL" sz="24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		2016  –  191,4 mln. zł.</a:t>
            </a:r>
            <a:endParaRPr lang="pl-PL" sz="24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5373216"/>
            <a:ext cx="6368752" cy="265584"/>
          </a:xfrm>
        </p:spPr>
        <p:txBody>
          <a:bodyPr>
            <a:normAutofit fontScale="40000" lnSpcReduction="20000"/>
          </a:bodyPr>
          <a:lstStyle/>
          <a:p>
            <a:endParaRPr lang="pl-P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5660934"/>
            <a:ext cx="1872208" cy="80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206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17581" y="908720"/>
            <a:ext cx="7175351" cy="4752214"/>
          </a:xfrm>
        </p:spPr>
        <p:txBody>
          <a:bodyPr>
            <a:normAutofit/>
          </a:bodyPr>
          <a:lstStyle/>
          <a:p>
            <a:pPr marL="182880" indent="0">
              <a:buNone/>
            </a:pPr>
            <a:r>
              <a:rPr lang="pl-PL" sz="2400" dirty="0" smtClean="0"/>
              <a:t>Ustawa z dnia 20 kwietnia 2004 r. o promocji zatrudnienia i instytucjach rynku pracy </a:t>
            </a:r>
            <a:br>
              <a:rPr lang="pl-PL" sz="24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Rozdział 14 - art. 69a </a:t>
            </a:r>
            <a:r>
              <a:rPr lang="pl-PL" sz="2400" dirty="0"/>
              <a:t>i</a:t>
            </a:r>
            <a:r>
              <a:rPr lang="pl-PL" sz="2400" dirty="0" smtClean="0"/>
              <a:t> 69b</a:t>
            </a:r>
            <a:br>
              <a:rPr lang="pl-PL" sz="2400" dirty="0" smtClean="0"/>
            </a:br>
            <a:r>
              <a:rPr lang="pl-PL" sz="2400" dirty="0"/>
              <a:t/>
            </a:r>
            <a:br>
              <a:rPr lang="pl-PL" sz="2400" dirty="0"/>
            </a:br>
            <a:r>
              <a:rPr lang="pl-PL" sz="2400" dirty="0" smtClean="0"/>
              <a:t>Art. 69a ust. 1</a:t>
            </a:r>
            <a:br>
              <a:rPr lang="pl-PL" sz="24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Środki z Funduszu Pracy w formie KFS przeznacza się na finansowanie działań na rzecz kształcenia ustawicznego </a:t>
            </a:r>
            <a:r>
              <a:rPr lang="pl-PL" sz="2400" b="1" dirty="0" smtClean="0"/>
              <a:t>pracowników i pracodawców</a:t>
            </a:r>
            <a:endParaRPr lang="pl-PL" sz="2400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5373216"/>
            <a:ext cx="6368752" cy="265584"/>
          </a:xfrm>
        </p:spPr>
        <p:txBody>
          <a:bodyPr>
            <a:normAutofit fontScale="40000" lnSpcReduction="20000"/>
          </a:bodyPr>
          <a:lstStyle/>
          <a:p>
            <a:endParaRPr lang="pl-P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5660934"/>
            <a:ext cx="1872208" cy="80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321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17581" y="908720"/>
            <a:ext cx="7175351" cy="4752214"/>
          </a:xfrm>
        </p:spPr>
        <p:txBody>
          <a:bodyPr>
            <a:normAutofit/>
          </a:bodyPr>
          <a:lstStyle/>
          <a:p>
            <a:pPr algn="l"/>
            <a:r>
              <a:rPr lang="pl-PL" sz="2400" b="1" dirty="0" smtClean="0"/>
              <a:t>Kto może skorzystać z KFS?</a:t>
            </a:r>
            <a:br>
              <a:rPr lang="pl-PL" sz="2400" b="1" dirty="0" smtClean="0"/>
            </a:br>
            <a:r>
              <a:rPr lang="pl-PL" sz="2400" dirty="0"/>
              <a:t/>
            </a:r>
            <a:br>
              <a:rPr lang="pl-PL" sz="2400" dirty="0"/>
            </a:br>
            <a:r>
              <a:rPr lang="pl-PL" sz="2400" dirty="0" smtClean="0"/>
              <a:t>1) wszyscy </a:t>
            </a:r>
            <a:r>
              <a:rPr lang="pl-PL" sz="2400" dirty="0"/>
              <a:t>pracodawcy zatrudniający przynajmniej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/>
              <a:t> </a:t>
            </a:r>
            <a:r>
              <a:rPr lang="pl-PL" sz="2400" dirty="0" smtClean="0"/>
              <a:t>    jednego pracownika,</a:t>
            </a:r>
            <a:br>
              <a:rPr lang="pl-PL" sz="2400" dirty="0" smtClean="0"/>
            </a:br>
            <a:r>
              <a:rPr lang="pl-PL" sz="2400" dirty="0" smtClean="0"/>
              <a:t>2) pracownicy </a:t>
            </a:r>
            <a:r>
              <a:rPr lang="pl-PL" sz="2400" dirty="0"/>
              <a:t>posiadający umowę o pracę – niezależnie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/>
              <a:t> </a:t>
            </a:r>
            <a:r>
              <a:rPr lang="pl-PL" sz="2400" dirty="0" smtClean="0"/>
              <a:t>    czy </a:t>
            </a:r>
            <a:r>
              <a:rPr lang="pl-PL" sz="2400" dirty="0"/>
              <a:t>jest to na czas określony, czy </a:t>
            </a:r>
            <a:r>
              <a:rPr lang="pl-PL" sz="2400" dirty="0" smtClean="0"/>
              <a:t>nieokreślony,</a:t>
            </a:r>
            <a:r>
              <a:rPr lang="pl-PL" sz="2400" dirty="0"/>
              <a:t/>
            </a:r>
            <a:br>
              <a:rPr lang="pl-PL" sz="2400" dirty="0"/>
            </a:br>
            <a:r>
              <a:rPr lang="pl-PL" sz="2400" dirty="0" smtClean="0"/>
              <a:t>3) pracownicy </a:t>
            </a:r>
            <a:r>
              <a:rPr lang="pl-PL" sz="2400" dirty="0"/>
              <a:t>zatrudnieni na podstawie umowy o pracę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/>
              <a:t> </a:t>
            </a:r>
            <a:r>
              <a:rPr lang="pl-PL" sz="2400" dirty="0" smtClean="0"/>
              <a:t>    na </a:t>
            </a:r>
            <a:r>
              <a:rPr lang="pl-PL" sz="2400" dirty="0"/>
              <a:t>dowolną cześć </a:t>
            </a:r>
            <a:r>
              <a:rPr lang="pl-PL" sz="2400" dirty="0" smtClean="0"/>
              <a:t>etatu,</a:t>
            </a:r>
            <a:br>
              <a:rPr lang="pl-PL" sz="2400" dirty="0" smtClean="0"/>
            </a:br>
            <a:r>
              <a:rPr lang="pl-PL" sz="2400" dirty="0" smtClean="0"/>
              <a:t>4) nie </a:t>
            </a:r>
            <a:r>
              <a:rPr lang="pl-PL" sz="2400" dirty="0"/>
              <a:t>ma żadnych ograniczeń wiekowych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5373216"/>
            <a:ext cx="6368752" cy="265584"/>
          </a:xfrm>
        </p:spPr>
        <p:txBody>
          <a:bodyPr>
            <a:normAutofit fontScale="40000" lnSpcReduction="20000"/>
          </a:bodyPr>
          <a:lstStyle/>
          <a:p>
            <a:endParaRPr lang="pl-P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5660934"/>
            <a:ext cx="1872208" cy="80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511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17581" y="908720"/>
            <a:ext cx="7175351" cy="4752214"/>
          </a:xfrm>
        </p:spPr>
        <p:txBody>
          <a:bodyPr>
            <a:normAutofit/>
          </a:bodyPr>
          <a:lstStyle/>
          <a:p>
            <a:pPr algn="l"/>
            <a:r>
              <a:rPr lang="pl-PL" sz="2400" b="1" dirty="0" smtClean="0"/>
              <a:t>W</a:t>
            </a:r>
            <a:r>
              <a:rPr lang="pl-PL" sz="2400" b="1" dirty="0" smtClean="0"/>
              <a:t>nioski złożone </a:t>
            </a:r>
            <a:r>
              <a:rPr lang="pl-PL" sz="2400" b="1" dirty="0" smtClean="0"/>
              <a:t>o środki z KFS:</a:t>
            </a:r>
            <a:br>
              <a:rPr lang="pl-PL" sz="2400" b="1" dirty="0" smtClean="0"/>
            </a:b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dirty="0" smtClean="0"/>
              <a:t>2014 – 1 700 wniosków:</a:t>
            </a:r>
            <a:br>
              <a:rPr lang="pl-PL" sz="24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/>
              <a:t>	</a:t>
            </a:r>
            <a:r>
              <a:rPr lang="pl-PL" sz="2400" dirty="0" smtClean="0"/>
              <a:t>dla 10 045 pracowników i 379 pracodawców</a:t>
            </a:r>
            <a:br>
              <a:rPr lang="pl-PL" sz="2400" dirty="0" smtClean="0"/>
            </a:br>
            <a:r>
              <a:rPr lang="pl-PL" sz="2400" dirty="0"/>
              <a:t/>
            </a:r>
            <a:br>
              <a:rPr lang="pl-PL" sz="2400" dirty="0"/>
            </a:br>
            <a:r>
              <a:rPr lang="pl-PL" sz="2400" dirty="0" smtClean="0"/>
              <a:t>2015 – 15 247 wniosków:</a:t>
            </a:r>
            <a:br>
              <a:rPr lang="pl-PL" sz="24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/>
              <a:t>	</a:t>
            </a:r>
            <a:r>
              <a:rPr lang="pl-PL" sz="2400" dirty="0" smtClean="0"/>
              <a:t>dla 73 287 pracowników i 4 420 pracodawców</a:t>
            </a:r>
            <a:endParaRPr lang="pl-PL" sz="24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5373216"/>
            <a:ext cx="6368752" cy="265584"/>
          </a:xfrm>
        </p:spPr>
        <p:txBody>
          <a:bodyPr>
            <a:normAutofit fontScale="40000" lnSpcReduction="20000"/>
          </a:bodyPr>
          <a:lstStyle/>
          <a:p>
            <a:endParaRPr lang="pl-P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5660934"/>
            <a:ext cx="1872208" cy="80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559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17581" y="908720"/>
            <a:ext cx="7175351" cy="4752214"/>
          </a:xfrm>
        </p:spPr>
        <p:txBody>
          <a:bodyPr>
            <a:normAutofit fontScale="90000"/>
          </a:bodyPr>
          <a:lstStyle/>
          <a:p>
            <a:pPr algn="l"/>
            <a:r>
              <a:rPr lang="pl-PL" sz="2700" b="1" dirty="0"/>
              <a:t>Środki KFS pracodawca może przeznaczyć na</a:t>
            </a:r>
            <a:r>
              <a:rPr lang="pl-PL" sz="2700" b="1" dirty="0" smtClean="0"/>
              <a:t>:</a:t>
            </a:r>
            <a:br>
              <a:rPr lang="pl-PL" sz="2700" b="1" dirty="0" smtClean="0"/>
            </a:br>
            <a:r>
              <a:rPr lang="pl-PL" sz="2700" dirty="0"/>
              <a:t/>
            </a:r>
            <a:br>
              <a:rPr lang="pl-PL" sz="2700" dirty="0"/>
            </a:br>
            <a:r>
              <a:rPr lang="pl-PL" sz="2700" dirty="0" smtClean="0"/>
              <a:t>1) doprecyzowanie </a:t>
            </a:r>
            <a:r>
              <a:rPr lang="pl-PL" sz="2700" dirty="0"/>
              <a:t>potrzeb </a:t>
            </a:r>
            <a:r>
              <a:rPr lang="pl-PL" sz="2700" dirty="0" smtClean="0"/>
              <a:t>pracodawcy w zakresie </a:t>
            </a:r>
            <a:br>
              <a:rPr lang="pl-PL" sz="2700" dirty="0" smtClean="0"/>
            </a:br>
            <a:r>
              <a:rPr lang="pl-PL" sz="2700" dirty="0"/>
              <a:t> </a:t>
            </a:r>
            <a:r>
              <a:rPr lang="pl-PL" sz="2700" dirty="0" smtClean="0"/>
              <a:t>    kształcenia ustawicznego,</a:t>
            </a:r>
            <a:br>
              <a:rPr lang="pl-PL" sz="2700" dirty="0" smtClean="0"/>
            </a:br>
            <a:r>
              <a:rPr lang="pl-PL" sz="2700" dirty="0"/>
              <a:t/>
            </a:r>
            <a:br>
              <a:rPr lang="pl-PL" sz="2700" dirty="0"/>
            </a:br>
            <a:r>
              <a:rPr lang="pl-PL" sz="2700" dirty="0" smtClean="0"/>
              <a:t>2) kursy </a:t>
            </a:r>
            <a:r>
              <a:rPr lang="pl-PL" sz="2700" dirty="0"/>
              <a:t>i studia </a:t>
            </a:r>
            <a:r>
              <a:rPr lang="pl-PL" sz="2700" dirty="0" smtClean="0"/>
              <a:t>podyplomowe,</a:t>
            </a:r>
            <a:br>
              <a:rPr lang="pl-PL" sz="2700" dirty="0" smtClean="0"/>
            </a:br>
            <a:r>
              <a:rPr lang="pl-PL" sz="2700" dirty="0"/>
              <a:t/>
            </a:r>
            <a:br>
              <a:rPr lang="pl-PL" sz="2700" dirty="0"/>
            </a:br>
            <a:r>
              <a:rPr lang="pl-PL" sz="2700" dirty="0" smtClean="0"/>
              <a:t>3) </a:t>
            </a:r>
            <a:r>
              <a:rPr lang="pl-PL" sz="2700" dirty="0"/>
              <a:t>egzaminy,</a:t>
            </a:r>
            <a:br>
              <a:rPr lang="pl-PL" sz="2700" dirty="0"/>
            </a:br>
            <a:r>
              <a:rPr lang="pl-PL" sz="2700" dirty="0" smtClean="0"/>
              <a:t/>
            </a:r>
            <a:br>
              <a:rPr lang="pl-PL" sz="2700" dirty="0" smtClean="0"/>
            </a:br>
            <a:r>
              <a:rPr lang="pl-PL" sz="2700" dirty="0" smtClean="0"/>
              <a:t>3) badania </a:t>
            </a:r>
            <a:r>
              <a:rPr lang="pl-PL" sz="2700" dirty="0"/>
              <a:t>lekarskie i psychologiczne,</a:t>
            </a:r>
            <a:br>
              <a:rPr lang="pl-PL" sz="2700" dirty="0"/>
            </a:br>
            <a:r>
              <a:rPr lang="pl-PL" sz="2700" dirty="0" smtClean="0"/>
              <a:t/>
            </a:r>
            <a:br>
              <a:rPr lang="pl-PL" sz="2700" dirty="0" smtClean="0"/>
            </a:br>
            <a:r>
              <a:rPr lang="pl-PL" sz="2700" dirty="0" smtClean="0"/>
              <a:t>4) ubezpieczenia </a:t>
            </a:r>
            <a:r>
              <a:rPr lang="pl-PL" sz="2700" dirty="0"/>
              <a:t>od nieszczęśliwych wypadków.</a:t>
            </a:r>
            <a:br>
              <a:rPr lang="pl-PL" sz="2700" dirty="0"/>
            </a:br>
            <a:r>
              <a:rPr lang="pl-PL" sz="2700" dirty="0"/>
              <a:t/>
            </a:r>
            <a:br>
              <a:rPr lang="pl-PL" sz="2700" dirty="0"/>
            </a:br>
            <a:r>
              <a:rPr lang="pl-PL" sz="2400" dirty="0" smtClean="0"/>
              <a:t/>
            </a:r>
            <a:br>
              <a:rPr lang="pl-PL" sz="2400" dirty="0" smtClean="0"/>
            </a:br>
            <a:endParaRPr lang="pl-PL" sz="2400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5373216"/>
            <a:ext cx="6368752" cy="265584"/>
          </a:xfrm>
        </p:spPr>
        <p:txBody>
          <a:bodyPr>
            <a:normAutofit fontScale="40000" lnSpcReduction="20000"/>
          </a:bodyPr>
          <a:lstStyle/>
          <a:p>
            <a:endParaRPr lang="pl-P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5660934"/>
            <a:ext cx="1872208" cy="80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8016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17581" y="908720"/>
            <a:ext cx="7175351" cy="4752214"/>
          </a:xfrm>
        </p:spPr>
        <p:txBody>
          <a:bodyPr>
            <a:normAutofit fontScale="90000"/>
          </a:bodyPr>
          <a:lstStyle/>
          <a:p>
            <a:pPr algn="l"/>
            <a:r>
              <a:rPr lang="pl-PL" sz="2700" b="1" dirty="0"/>
              <a:t>Środki KFS </a:t>
            </a:r>
            <a:r>
              <a:rPr lang="pl-PL" sz="2700" b="1" dirty="0" smtClean="0"/>
              <a:t>wykorzystywane na poszczególne cele:</a:t>
            </a:r>
            <a:br>
              <a:rPr lang="pl-PL" sz="2700" b="1" dirty="0" smtClean="0"/>
            </a:br>
            <a:r>
              <a:rPr lang="pl-PL" sz="2700" dirty="0"/>
              <a:t/>
            </a:r>
            <a:br>
              <a:rPr lang="pl-PL" sz="2700" dirty="0"/>
            </a:br>
            <a:r>
              <a:rPr lang="pl-PL" sz="2700" dirty="0" smtClean="0"/>
              <a:t>1) kursy – 92%</a:t>
            </a:r>
            <a:br>
              <a:rPr lang="pl-PL" sz="2700" dirty="0" smtClean="0"/>
            </a:br>
            <a:r>
              <a:rPr lang="pl-PL" sz="2700" dirty="0"/>
              <a:t/>
            </a:r>
            <a:br>
              <a:rPr lang="pl-PL" sz="2700" dirty="0"/>
            </a:br>
            <a:r>
              <a:rPr lang="pl-PL" sz="2700" dirty="0"/>
              <a:t>2</a:t>
            </a:r>
            <a:r>
              <a:rPr lang="pl-PL" sz="2700" dirty="0" smtClean="0"/>
              <a:t>) egzaminy – 3%</a:t>
            </a:r>
            <a:br>
              <a:rPr lang="pl-PL" sz="2700" dirty="0" smtClean="0"/>
            </a:br>
            <a:r>
              <a:rPr lang="pl-PL" sz="2700" dirty="0"/>
              <a:t/>
            </a:r>
            <a:br>
              <a:rPr lang="pl-PL" sz="2700" dirty="0"/>
            </a:br>
            <a:r>
              <a:rPr lang="pl-PL" sz="2700" dirty="0" smtClean="0"/>
              <a:t>3) </a:t>
            </a:r>
            <a:r>
              <a:rPr lang="pl-PL" sz="2700" dirty="0"/>
              <a:t>studia </a:t>
            </a:r>
            <a:r>
              <a:rPr lang="pl-PL" sz="2700" dirty="0" smtClean="0"/>
              <a:t>podyplomowe – 2%</a:t>
            </a:r>
            <a:r>
              <a:rPr lang="pl-PL" sz="2700" dirty="0"/>
              <a:t/>
            </a:r>
            <a:br>
              <a:rPr lang="pl-PL" sz="2700" dirty="0"/>
            </a:br>
            <a:r>
              <a:rPr lang="pl-PL" sz="2700" dirty="0" smtClean="0"/>
              <a:t/>
            </a:r>
            <a:br>
              <a:rPr lang="pl-PL" sz="2700" dirty="0" smtClean="0"/>
            </a:br>
            <a:r>
              <a:rPr lang="pl-PL" sz="2700" dirty="0" smtClean="0"/>
              <a:t>Pracownicy zatrudnieni w szczególnych warunkach i w szczególnym charakterze – 2,5% tj. 1921 pracowników w tym 637 bez prawa do emerytury pomostowej.</a:t>
            </a:r>
            <a:r>
              <a:rPr lang="pl-PL" sz="2700" dirty="0"/>
              <a:t/>
            </a:r>
            <a:br>
              <a:rPr lang="pl-PL" sz="2700" dirty="0"/>
            </a:br>
            <a:r>
              <a:rPr lang="pl-PL" sz="2700" dirty="0" smtClean="0"/>
              <a:t/>
            </a:r>
            <a:br>
              <a:rPr lang="pl-PL" sz="2700" dirty="0" smtClean="0"/>
            </a:br>
            <a:r>
              <a:rPr lang="pl-PL" sz="2700" dirty="0"/>
              <a:t/>
            </a:r>
            <a:br>
              <a:rPr lang="pl-PL" sz="2700" dirty="0"/>
            </a:br>
            <a:r>
              <a:rPr lang="pl-PL" sz="2400" dirty="0" smtClean="0"/>
              <a:t/>
            </a:r>
            <a:br>
              <a:rPr lang="pl-PL" sz="2400" dirty="0" smtClean="0"/>
            </a:br>
            <a:endParaRPr lang="pl-PL" sz="2400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5373216"/>
            <a:ext cx="6368752" cy="265584"/>
          </a:xfrm>
        </p:spPr>
        <p:txBody>
          <a:bodyPr>
            <a:normAutofit fontScale="40000" lnSpcReduction="20000"/>
          </a:bodyPr>
          <a:lstStyle/>
          <a:p>
            <a:endParaRPr lang="pl-P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5660934"/>
            <a:ext cx="1872208" cy="80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007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</TotalTime>
  <Words>378</Words>
  <Application>Microsoft Office PowerPoint</Application>
  <PresentationFormat>Pokaz na ekranie (4:3)</PresentationFormat>
  <Paragraphs>106</Paragraphs>
  <Slides>25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25</vt:i4>
      </vt:variant>
    </vt:vector>
  </HeadingPairs>
  <TitlesOfParts>
    <vt:vector size="26" baseType="lpstr">
      <vt:lpstr>Motyw pakietu Office</vt:lpstr>
      <vt:lpstr>Krajowy Fundusz Szkoleniowy 2016</vt:lpstr>
      <vt:lpstr>Krajowy Fundusz Szkoleniowy  Ustawa z dnia 20 kwietnia 2004 r. o promocji zatrudnienia i instytucjach rynku pracy  (Dz.U. z 2013 r. poz. 674 z późn. zm.)  Rozporządzenie Ministra Pracy i Polityki Społecznej z dnia 14 maja 2014 r. w sprawie przyznawania środków z Krajowego Funduszu szkoleniowego  (Dz.U. z 2014 r. poz. 639) </vt:lpstr>
      <vt:lpstr>KFS to wydzielona część (ok. 2%) Funduszu Pracy – funduszu celowego przeznaczonego na zapobieganie bezrobociu i ograniczeniu jego skutków, tworzonego ze składek pracodawców.  Wysokość KFS ustalana jest corocznie w tzw. ustawie okołobudżetowej.</vt:lpstr>
      <vt:lpstr>  Środki przeznaczone na KFS:    2014  –    40,0 mln. zł.    2015  –  179,1 mln. zł.    2016  –  191,4 mln. zł.</vt:lpstr>
      <vt:lpstr>Ustawa z dnia 20 kwietnia 2004 r. o promocji zatrudnienia i instytucjach rynku pracy   Rozdział 14 - art. 69a i 69b  Art. 69a ust. 1  Środki z Funduszu Pracy w formie KFS przeznacza się na finansowanie działań na rzecz kształcenia ustawicznego pracowników i pracodawców</vt:lpstr>
      <vt:lpstr>Kto może skorzystać z KFS?  1) wszyscy pracodawcy zatrudniający przynajmniej       jednego pracownika, 2) pracownicy posiadający umowę o pracę – niezależnie       czy jest to na czas określony, czy nieokreślony, 3) pracownicy zatrudnieni na podstawie umowy o pracę       na dowolną cześć etatu, 4) nie ma żadnych ograniczeń wiekowych</vt:lpstr>
      <vt:lpstr>Wnioski złożone o środki z KFS:  2014 – 1 700 wniosków:   dla 10 045 pracowników i 379 pracodawców  2015 – 15 247 wniosków:   dla 73 287 pracowników i 4 420 pracodawców</vt:lpstr>
      <vt:lpstr>Środki KFS pracodawca może przeznaczyć na:  1) doprecyzowanie potrzeb pracodawcy w zakresie       kształcenia ustawicznego,  2) kursy i studia podyplomowe,  3) egzaminy,  3) badania lekarskie i psychologiczne,  4) ubezpieczenia od nieszczęśliwych wypadków.   </vt:lpstr>
      <vt:lpstr>Środki KFS wykorzystywane na poszczególne cele:  1) kursy – 92%  2) egzaminy – 3%  3) studia podyplomowe – 2%  Pracownicy zatrudnieni w szczególnych warunkach i w szczególnym charakterze – 2,5% tj. 1921 pracowników w tym 637 bez prawa do emerytury pomostowej.    </vt:lpstr>
      <vt:lpstr>Pracodawca może otrzymać środki KFS na sfinansowanie:  - 80% kosztów kształcenia ustawicznego, nie więcej niż do wysokości 300% przeciętnego wynagrodzenia  w danym roku na jednego uczestnika,  - 100% kosztów kształcenia ustawicznego – w przypadku mikroprzedsiębiorcy (do 10 osób zatrudnionych), nie więcej niż do wysokości 300% przeciętnego wynagrodzenia  w danym roku na jednego uczestnika.  </vt:lpstr>
      <vt:lpstr>W miesiącu styczniu 2016 roku 300% przeciętnego wynagrodzenia wynosiło  11 686,00 zł. </vt:lpstr>
      <vt:lpstr>Powiatowe, wojewódzkie urzędy pracy lub minister właściwy do spraw pracy  może przeznaczyć środki KFS na:  1) określenie zapotrzebowania na zawody na rynku pracy,  2) badanie efektywności wsparcia udzielonego ze środków KFS,  3) promocję KFS,  4) konsultacje i poradnictwo dla pracodawców w zakresie       korzystania z KFS.   </vt:lpstr>
      <vt:lpstr>Pracodawca składa wniosek o przyznanie środków z KFS do powiatowego urzędu pracy właściwego we względu na siedzibę pracodawcy albo miejsce prowadzenia działalności.  Wnioski są rozpatrywane w kolejności zgłoszeń do wyczerpania limitu środków, jakim dysponuje powiatowy urząd pracy.   W przypadku pozytywnego rozpatrzenia wniosku starosta (urząd pracy w imieniu starosty) zawiera z pracodawcą umowę o finansowanie kształcenia ustawicznego pracowników i/lub pracodawcy.  </vt:lpstr>
      <vt:lpstr>Pracodawca zawiera z pracownikiem, któremu zostaną sfinansowane koszty kształcenia ustawicznego, umowę określającą prawa i obowiązki stron. </vt:lpstr>
      <vt:lpstr>Pracownik, który nie ukończył kształcenia ustawicznego finansowanego ze środków KFS z powodu rozwiązania przez niego umowy o pracę lub rozwiązania z nim umowy o pracę na podstawie art. 52 Kodeksu pracy, jest obowiązany do zwrotu pracodawcy poniesionych kosztów, na zasadach określonych w umowie z pracodawcą. </vt:lpstr>
      <vt:lpstr>Minister Rodziny, Pracy i Polityki Społecznej w porozumieniu z Radą Rynku Pracy ustala: - priorytety wydatkowania KFS - plan podziału na województwa 80% środków KFS.   Rada Rynku Pracy decyduje o priorytetach wydatkowania 20% rezerwy KFS.</vt:lpstr>
      <vt:lpstr>Minister właściwy do spraw pracy przyjął następujące priorytety wydatkowania puli 80% tj. kwoty 150 814 tys. zł środków KFS:  a)    wsparcie zawodowego kształcenia ustawicznego, tj. pozostającego w bezpośrednim związku z branżą lub zawodem, mającego na celu uzyskanie lub uaktualnienie kompetencji do celów zawodowych, </vt:lpstr>
      <vt:lpstr>b)   wsparcie kształcenia ustawicznego pracowników, którzy mogą udokumentować wykonywanie przez co najmniej 15 lat prac w szczególnych warunkach lub o szczególnym charakterze, a którym nie przysługuje prawo do emerytury pomostowej,  c)    wsparcie młodych, nowozatrudnionych pracowników na podstawie umów, o których mowa w art. 150f ust. 1 ustawy o promocji zatrudnienia i instytucjach rynku pracy.</vt:lpstr>
      <vt:lpstr>Środki rezerwy KFS w roku 2016, tj.  37 703 tys. zł  Rada Rynku Pracy zdecydowała się przeznaczyć na działania związane z kształceniem ustawicznym pracowników zgodnie z następującymi priorytetami:  a)      wsparcie kształcenia ustawicznego w branżach/ zawodach, gdzie pracodawcy oferują miejsca pracy i jednocześnie zgłaszają trudności z zatrudnianiem pracowników;  b)      wsparcie kształcenia ustawicznego w branży transportowej w zawodach: kierowcy samochodów ciężarowych i ciągników siodłowych, maszyniści kolejowi oraz w branży usług opiekuńczych;</vt:lpstr>
      <vt:lpstr>c)      wsparcie kształcenia ustawicznego w branżach/ przedsiębiorstwach restrukturyzowanych, np. w branży górnictwa węglowego, w celu utrzymania zatrudnienia;  d)     wsparcie kształcenia ustawicznego osób niepełnosprawnych w celu utrzymania zatrudnienia;  e)      zaspokajanie zapotrzebowania powiatów, które będą wnioskowały o dodatkowe kwoty KFS na finansowanie kształcenia ustawicznego u pracodawców.</vt:lpstr>
      <vt:lpstr>Prezentacja programu PowerPoint</vt:lpstr>
      <vt:lpstr>Problemy podnoszone przez partnerów społecznych: - dofinansowanie dojazdów i noclegów na szkoleniu, - szkolenie z kompetencji miękkich np. obsługa      komputera, - konflikt interesów na linii starosta – pracodawca, - grupa wiekowa pracowników, - ustalenie priorytetu dla najmniej zarabiających, - rola powiatowych rad rynku pracy – problem składu, - wsparcie dla pracodawców jednoosobowych i osób    współpracujących, - szkolenie nowych pracowników – postawienie na    rozwój przedsiębiorstw.</vt:lpstr>
      <vt:lpstr>Rozważane kierunki zmian przez MRPiPS: - wyeksponowanie celu KFS – zapobieganie utracie pracy    i silniejsze powiązanie wsparcia z zatrudnieniem osób    korzystających z KFS – obowiązek utrzymania    zatrudnienia, - dostępność KFS dla wszystkich płacących składki na FP, - ograniczenie wysokości wsparcia – limit do 150%    wynagrodzenia na osobę lub ustalenie górnych stawek    za poszczególne kategorie wsparcia, - wzmocnienie związku kształcenia z pracą i    racjonalizacja wydatków (szkolenia zawodowe    kończące się egzaminem i/lub certyfikatem),</vt:lpstr>
      <vt:lpstr>- wykluczenie pracodawców powiązanych z instytucjami    świadczącymi usługi szkoleniowe, - wykluczenie szkoleń obowiązkowych na danych    stanowisku, - zwiększenie roli województwa w gospodarowaniu     środkami KFS, - zwiększenie transparentności przyznawania środków    KFS (PRRP opiniują wnioski sektora publicznego, PUP    publikują listy podmiotów dofinansowanych), - usprawnienie administrowania środkami KFS, - doprecyzowanie zasad rozliczania środków KFS. </vt:lpstr>
      <vt:lpstr>Dziękuję za uwagę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Krajowy Fundusz Szkoleniowy 2016</dc:title>
  <dc:creator>lenovo</dc:creator>
  <cp:lastModifiedBy>lenovo</cp:lastModifiedBy>
  <cp:revision>20</cp:revision>
  <dcterms:created xsi:type="dcterms:W3CDTF">2016-07-09T20:39:59Z</dcterms:created>
  <dcterms:modified xsi:type="dcterms:W3CDTF">2016-07-10T21:27:09Z</dcterms:modified>
</cp:coreProperties>
</file>